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16"/>
  </p:notesMasterIdLst>
  <p:sldIdLst>
    <p:sldId id="256" r:id="rId2"/>
    <p:sldId id="258" r:id="rId3"/>
    <p:sldId id="257" r:id="rId4"/>
    <p:sldId id="259" r:id="rId5"/>
    <p:sldId id="268" r:id="rId6"/>
    <p:sldId id="260" r:id="rId7"/>
    <p:sldId id="261" r:id="rId8"/>
    <p:sldId id="262" r:id="rId9"/>
    <p:sldId id="263" r:id="rId10"/>
    <p:sldId id="266" r:id="rId11"/>
    <p:sldId id="264" r:id="rId12"/>
    <p:sldId id="265"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8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86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A7FC7-ED2A-45AE-9D4E-AA029D53DE45}" type="datetimeFigureOut">
              <a:rPr lang="en-US" smtClean="0"/>
              <a:t>12/19/12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07E3CE-F98C-4D08-BA8A-D4FE2F9B2DE5}" type="slidenum">
              <a:rPr lang="en-US" smtClean="0"/>
              <a:t>‹#›</a:t>
            </a:fld>
            <a:endParaRPr lang="en-US"/>
          </a:p>
        </p:txBody>
      </p:sp>
    </p:spTree>
    <p:extLst>
      <p:ext uri="{BB962C8B-B14F-4D97-AF65-F5344CB8AC3E}">
        <p14:creationId xmlns:p14="http://schemas.microsoft.com/office/powerpoint/2010/main" val="2775097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07E3CE-F98C-4D08-BA8A-D4FE2F9B2DE5}"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07E3CE-F98C-4D08-BA8A-D4FE2F9B2DE5}"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07E3CE-F98C-4D08-BA8A-D4FE2F9B2DE5}"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07E3CE-F98C-4D08-BA8A-D4FE2F9B2DE5}" type="slidenum">
              <a:rPr lang="en-US" smtClean="0"/>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07E3CE-F98C-4D08-BA8A-D4FE2F9B2DE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07E3CE-F98C-4D08-BA8A-D4FE2F9B2DE5}"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07E3CE-F98C-4D08-BA8A-D4FE2F9B2DE5}"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07E3CE-F98C-4D08-BA8A-D4FE2F9B2DE5}"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07E3CE-F98C-4D08-BA8A-D4FE2F9B2DE5}"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07E3CE-F98C-4D08-BA8A-D4FE2F9B2DE5}"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07E3CE-F98C-4D08-BA8A-D4FE2F9B2DE5}"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07E3CE-F98C-4D08-BA8A-D4FE2F9B2DE5}"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fld id="{4F39EDB1-1700-4C1A-87C7-855F3AA7ECAF}" type="datetimeFigureOut">
              <a:rPr lang="en-US" smtClean="0"/>
              <a:t>12/19/12</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16979624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4F39EDB1-1700-4C1A-87C7-855F3AA7ECAF}" type="datetimeFigureOut">
              <a:rPr lang="en-US" smtClean="0"/>
              <a:t>12/19/12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986B4C0A-1099-4EBB-BC1E-F37FB0F50DDF}" type="slidenum">
              <a:rPr lang="en-US" smtClean="0"/>
              <a:t>‹#›</a:t>
            </a:fld>
            <a:endParaRPr lang="en-US"/>
          </a:p>
        </p:txBody>
      </p:sp>
    </p:spTree>
    <p:extLst>
      <p:ext uri="{BB962C8B-B14F-4D97-AF65-F5344CB8AC3E}">
        <p14:creationId xmlns:p14="http://schemas.microsoft.com/office/powerpoint/2010/main" val="23335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fld id="{4F39EDB1-1700-4C1A-87C7-855F3AA7ECAF}" type="datetimeFigureOut">
              <a:rPr lang="en-US" smtClean="0"/>
              <a:t>12/19/12</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986B4C0A-1099-4EBB-BC1E-F37FB0F50DDF}" type="slidenum">
              <a:rPr lang="en-US" smtClean="0"/>
              <a:t>‹#›</a:t>
            </a:fld>
            <a:endParaRPr lang="en-US"/>
          </a:p>
        </p:txBody>
      </p:sp>
    </p:spTree>
    <p:extLst>
      <p:ext uri="{BB962C8B-B14F-4D97-AF65-F5344CB8AC3E}">
        <p14:creationId xmlns:p14="http://schemas.microsoft.com/office/powerpoint/2010/main" val="218313006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4F39EDB1-1700-4C1A-87C7-855F3AA7ECAF}" type="datetimeFigureOut">
              <a:rPr lang="en-US" smtClean="0"/>
              <a:t>12/19/12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986B4C0A-1099-4EBB-BC1E-F37FB0F50DDF}" type="slidenum">
              <a:rPr lang="en-US" smtClean="0"/>
              <a:t>‹#›</a:t>
            </a:fld>
            <a:endParaRPr lang="en-US"/>
          </a:p>
        </p:txBody>
      </p:sp>
    </p:spTree>
    <p:extLst>
      <p:ext uri="{BB962C8B-B14F-4D97-AF65-F5344CB8AC3E}">
        <p14:creationId xmlns:p14="http://schemas.microsoft.com/office/powerpoint/2010/main" val="1446457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fld id="{4F39EDB1-1700-4C1A-87C7-855F3AA7ECAF}" type="datetimeFigureOut">
              <a:rPr lang="en-US" smtClean="0"/>
              <a:t>12/19/12</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fld id="{986B4C0A-1099-4EBB-BC1E-F37FB0F50DDF}" type="slidenum">
              <a:rPr lang="en-US" smtClean="0"/>
              <a:t>‹#›</a:t>
            </a:fld>
            <a:endParaRPr lang="en-US"/>
          </a:p>
        </p:txBody>
      </p:sp>
      <p:sp>
        <p:nvSpPr>
          <p:cNvPr id="9" name="Footer Placeholder 13"/>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70222303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fld id="{4F39EDB1-1700-4C1A-87C7-855F3AA7ECAF}" type="datetimeFigureOut">
              <a:rPr lang="en-US" smtClean="0"/>
              <a:t>12/19/12</a:t>
            </a:fld>
            <a:endParaRPr lang="en-US"/>
          </a:p>
        </p:txBody>
      </p:sp>
      <p:sp>
        <p:nvSpPr>
          <p:cNvPr id="6" name="Slide Number Placeholder 9"/>
          <p:cNvSpPr>
            <a:spLocks noGrp="1"/>
          </p:cNvSpPr>
          <p:nvPr>
            <p:ph type="sldNum" sz="quarter" idx="11"/>
          </p:nvPr>
        </p:nvSpPr>
        <p:spPr/>
        <p:txBody>
          <a:bodyPr rtlCol="0"/>
          <a:lstStyle>
            <a:lvl1pPr>
              <a:defRPr/>
            </a:lvl1pPr>
          </a:lstStyle>
          <a:p>
            <a:fld id="{986B4C0A-1099-4EBB-BC1E-F37FB0F50DDF}" type="slidenum">
              <a:rPr lang="en-US" smtClean="0"/>
              <a:t>‹#›</a:t>
            </a:fld>
            <a:endParaRPr lang="en-US"/>
          </a:p>
        </p:txBody>
      </p:sp>
      <p:sp>
        <p:nvSpPr>
          <p:cNvPr id="7" name="Footer Placeholder 11"/>
          <p:cNvSpPr>
            <a:spLocks noGrp="1"/>
          </p:cNvSpPr>
          <p:nvPr>
            <p:ph type="ftr" sz="quarter" idx="12"/>
          </p:nvPr>
        </p:nvSpPr>
        <p:spPr/>
        <p:txBody>
          <a:bodyPr rtlCol="0"/>
          <a:lstStyle>
            <a:lvl1pPr>
              <a:defRPr/>
            </a:lvl1pPr>
          </a:lstStyle>
          <a:p>
            <a:endParaRPr lang="en-US"/>
          </a:p>
        </p:txBody>
      </p:sp>
    </p:spTree>
    <p:extLst>
      <p:ext uri="{BB962C8B-B14F-4D97-AF65-F5344CB8AC3E}">
        <p14:creationId xmlns:p14="http://schemas.microsoft.com/office/powerpoint/2010/main" val="4088139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fld id="{4F39EDB1-1700-4C1A-87C7-855F3AA7ECAF}" type="datetimeFigureOut">
              <a:rPr lang="en-US" smtClean="0"/>
              <a:t>12/19/12</a:t>
            </a:fld>
            <a:endParaRPr lang="en-US"/>
          </a:p>
        </p:txBody>
      </p:sp>
      <p:sp>
        <p:nvSpPr>
          <p:cNvPr id="8" name="Slide Number Placeholder 11"/>
          <p:cNvSpPr>
            <a:spLocks noGrp="1"/>
          </p:cNvSpPr>
          <p:nvPr>
            <p:ph type="sldNum" sz="quarter" idx="11"/>
          </p:nvPr>
        </p:nvSpPr>
        <p:spPr/>
        <p:txBody>
          <a:bodyPr rtlCol="0"/>
          <a:lstStyle>
            <a:lvl1pPr>
              <a:defRPr/>
            </a:lvl1pPr>
          </a:lstStyle>
          <a:p>
            <a:fld id="{986B4C0A-1099-4EBB-BC1E-F37FB0F50DDF}" type="slidenum">
              <a:rPr lang="en-US" smtClean="0"/>
              <a:t>‹#›</a:t>
            </a:fld>
            <a:endParaRPr lang="en-US"/>
          </a:p>
        </p:txBody>
      </p:sp>
      <p:sp>
        <p:nvSpPr>
          <p:cNvPr id="9" name="Footer Placeholder 13"/>
          <p:cNvSpPr>
            <a:spLocks noGrp="1"/>
          </p:cNvSpPr>
          <p:nvPr>
            <p:ph type="ftr" sz="quarter" idx="12"/>
          </p:nvPr>
        </p:nvSpPr>
        <p:spPr/>
        <p:txBody>
          <a:bodyPr rtlCol="0"/>
          <a:lstStyle>
            <a:lvl1pPr>
              <a:defRPr/>
            </a:lvl1pPr>
          </a:lstStyle>
          <a:p>
            <a:endParaRPr lang="en-US"/>
          </a:p>
        </p:txBody>
      </p:sp>
    </p:spTree>
    <p:extLst>
      <p:ext uri="{BB962C8B-B14F-4D97-AF65-F5344CB8AC3E}">
        <p14:creationId xmlns:p14="http://schemas.microsoft.com/office/powerpoint/2010/main" val="1138711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fld id="{4F39EDB1-1700-4C1A-87C7-855F3AA7ECAF}" type="datetimeFigureOut">
              <a:rPr lang="en-US" smtClean="0"/>
              <a:t>12/19/12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986B4C0A-1099-4EBB-BC1E-F37FB0F50DDF}" type="slidenum">
              <a:rPr lang="en-US" smtClean="0"/>
              <a:t>‹#›</a:t>
            </a:fld>
            <a:endParaRPr lang="en-US"/>
          </a:p>
        </p:txBody>
      </p:sp>
    </p:spTree>
    <p:extLst>
      <p:ext uri="{BB962C8B-B14F-4D97-AF65-F5344CB8AC3E}">
        <p14:creationId xmlns:p14="http://schemas.microsoft.com/office/powerpoint/2010/main" val="97334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F39EDB1-1700-4C1A-87C7-855F3AA7ECAF}" type="datetimeFigureOut">
              <a:rPr lang="en-US" smtClean="0"/>
              <a:t>12/19/12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fld id="{986B4C0A-1099-4EBB-BC1E-F37FB0F50DDF}" type="slidenum">
              <a:rPr lang="en-US" smtClean="0"/>
              <a:t>‹#›</a:t>
            </a:fld>
            <a:endParaRPr lang="en-US"/>
          </a:p>
        </p:txBody>
      </p:sp>
    </p:spTree>
    <p:extLst>
      <p:ext uri="{BB962C8B-B14F-4D97-AF65-F5344CB8AC3E}">
        <p14:creationId xmlns:p14="http://schemas.microsoft.com/office/powerpoint/2010/main" val="490294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4F39EDB1-1700-4C1A-87C7-855F3AA7ECAF}" type="datetimeFigureOut">
              <a:rPr lang="en-US" smtClean="0"/>
              <a:t>12/19/12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986B4C0A-1099-4EBB-BC1E-F37FB0F50DDF}" type="slidenum">
              <a:rPr lang="en-US" smtClean="0"/>
              <a:t>‹#›</a:t>
            </a:fld>
            <a:endParaRPr lang="en-US"/>
          </a:p>
        </p:txBody>
      </p:sp>
    </p:spTree>
    <p:extLst>
      <p:ext uri="{BB962C8B-B14F-4D97-AF65-F5344CB8AC3E}">
        <p14:creationId xmlns:p14="http://schemas.microsoft.com/office/powerpoint/2010/main" val="263243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fld id="{4F39EDB1-1700-4C1A-87C7-855F3AA7ECAF}" type="datetimeFigureOut">
              <a:rPr lang="en-US" smtClean="0"/>
              <a:t>12/19/12</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fld id="{986B4C0A-1099-4EBB-BC1E-F37FB0F50DDF}" type="slidenum">
              <a:rPr lang="en-US" smtClean="0"/>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endParaRPr lang="en-US"/>
          </a:p>
        </p:txBody>
      </p:sp>
    </p:spTree>
    <p:extLst>
      <p:ext uri="{BB962C8B-B14F-4D97-AF65-F5344CB8AC3E}">
        <p14:creationId xmlns:p14="http://schemas.microsoft.com/office/powerpoint/2010/main" val="76188646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674"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28675"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cs typeface="+mn-cs"/>
              </a:defRPr>
            </a:lvl1pPr>
          </a:lstStyle>
          <a:p>
            <a:fld id="{4F39EDB1-1700-4C1A-87C7-855F3AA7ECAF}" type="datetimeFigureOut">
              <a:rPr lang="en-US" smtClean="0"/>
              <a:t>12/19/12</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cs typeface="+mn-cs"/>
              </a:defRPr>
            </a:lvl1pPr>
          </a:lstStyle>
          <a:p>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smtClean="0">
                <a:solidFill>
                  <a:srgbClr val="FFFFFF"/>
                </a:solidFill>
                <a:cs typeface="+mn-cs"/>
              </a:defRPr>
            </a:lvl1pPr>
          </a:lstStyle>
          <a:p>
            <a:fld id="{986B4C0A-1099-4EBB-BC1E-F37FB0F50DD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l" rtl="0" eaLnBrk="1" fontAlgn="base" hangingPunct="1">
        <a:spcBef>
          <a:spcPct val="0"/>
        </a:spcBef>
        <a:spcAft>
          <a:spcPct val="0"/>
        </a:spcAft>
        <a:defRPr sz="4400" kern="1200">
          <a:solidFill>
            <a:schemeClr val="tx2"/>
          </a:solidFill>
          <a:latin typeface="+mj-lt"/>
          <a:ea typeface="ＭＳ Ｐゴシック" charset="0"/>
          <a:cs typeface="ＭＳ Ｐゴシック" charset="0"/>
        </a:defRPr>
      </a:lvl1pPr>
      <a:lvl2pPr algn="l" rtl="0" eaLnBrk="1" fontAlgn="base" hangingPunct="1">
        <a:spcBef>
          <a:spcPct val="0"/>
        </a:spcBef>
        <a:spcAft>
          <a:spcPct val="0"/>
        </a:spcAft>
        <a:defRPr sz="4400">
          <a:solidFill>
            <a:schemeClr val="tx2"/>
          </a:solidFill>
          <a:latin typeface="Tw Cen MT" charset="0"/>
          <a:ea typeface="ＭＳ Ｐゴシック" charset="0"/>
          <a:cs typeface="ＭＳ Ｐゴシック" charset="0"/>
        </a:defRPr>
      </a:lvl2pPr>
      <a:lvl3pPr algn="l" rtl="0" eaLnBrk="1" fontAlgn="base" hangingPunct="1">
        <a:spcBef>
          <a:spcPct val="0"/>
        </a:spcBef>
        <a:spcAft>
          <a:spcPct val="0"/>
        </a:spcAft>
        <a:defRPr sz="4400">
          <a:solidFill>
            <a:schemeClr val="tx2"/>
          </a:solidFill>
          <a:latin typeface="Tw Cen MT" charset="0"/>
          <a:ea typeface="ＭＳ Ｐゴシック" charset="0"/>
          <a:cs typeface="ＭＳ Ｐゴシック" charset="0"/>
        </a:defRPr>
      </a:lvl3pPr>
      <a:lvl4pPr algn="l" rtl="0" eaLnBrk="1" fontAlgn="base" hangingPunct="1">
        <a:spcBef>
          <a:spcPct val="0"/>
        </a:spcBef>
        <a:spcAft>
          <a:spcPct val="0"/>
        </a:spcAft>
        <a:defRPr sz="4400">
          <a:solidFill>
            <a:schemeClr val="tx2"/>
          </a:solidFill>
          <a:latin typeface="Tw Cen MT" charset="0"/>
          <a:ea typeface="ＭＳ Ｐゴシック" charset="0"/>
          <a:cs typeface="ＭＳ Ｐゴシック" charset="0"/>
        </a:defRPr>
      </a:lvl4pPr>
      <a:lvl5pPr algn="l" rtl="0" eaLnBrk="1" fontAlgn="base" hangingPunct="1">
        <a:spcBef>
          <a:spcPct val="0"/>
        </a:spcBef>
        <a:spcAft>
          <a:spcPct val="0"/>
        </a:spcAft>
        <a:defRPr sz="4400">
          <a:solidFill>
            <a:schemeClr val="tx2"/>
          </a:solidFill>
          <a:latin typeface="Tw Cen MT" charset="0"/>
          <a:ea typeface="ＭＳ Ｐゴシック" charset="0"/>
          <a:cs typeface="ＭＳ Ｐゴシック" charset="0"/>
        </a:defRPr>
      </a:lvl5pPr>
      <a:lvl6pPr marL="457200" algn="l" rtl="0" eaLnBrk="1" fontAlgn="base" hangingPunct="1">
        <a:spcBef>
          <a:spcPct val="0"/>
        </a:spcBef>
        <a:spcAft>
          <a:spcPct val="0"/>
        </a:spcAft>
        <a:defRPr sz="4400">
          <a:solidFill>
            <a:schemeClr val="tx2"/>
          </a:solidFill>
          <a:latin typeface="Tw Cen MT" charset="0"/>
          <a:ea typeface="ＭＳ Ｐゴシック" charset="0"/>
          <a:cs typeface="ＭＳ Ｐゴシック" charset="0"/>
        </a:defRPr>
      </a:lvl6pPr>
      <a:lvl7pPr marL="914400" algn="l" rtl="0" eaLnBrk="1" fontAlgn="base" hangingPunct="1">
        <a:spcBef>
          <a:spcPct val="0"/>
        </a:spcBef>
        <a:spcAft>
          <a:spcPct val="0"/>
        </a:spcAft>
        <a:defRPr sz="4400">
          <a:solidFill>
            <a:schemeClr val="tx2"/>
          </a:solidFill>
          <a:latin typeface="Tw Cen MT" charset="0"/>
          <a:ea typeface="ＭＳ Ｐゴシック" charset="0"/>
          <a:cs typeface="ＭＳ Ｐゴシック" charset="0"/>
        </a:defRPr>
      </a:lvl7pPr>
      <a:lvl8pPr marL="1371600" algn="l" rtl="0" eaLnBrk="1" fontAlgn="base" hangingPunct="1">
        <a:spcBef>
          <a:spcPct val="0"/>
        </a:spcBef>
        <a:spcAft>
          <a:spcPct val="0"/>
        </a:spcAft>
        <a:defRPr sz="4400">
          <a:solidFill>
            <a:schemeClr val="tx2"/>
          </a:solidFill>
          <a:latin typeface="Tw Cen MT" charset="0"/>
          <a:ea typeface="ＭＳ Ｐゴシック" charset="0"/>
          <a:cs typeface="ＭＳ Ｐゴシック" charset="0"/>
        </a:defRPr>
      </a:lvl8pPr>
      <a:lvl9pPr marL="1828800" algn="l" rtl="0" eaLnBrk="1" fontAlgn="base" hangingPunct="1">
        <a:spcBef>
          <a:spcPct val="0"/>
        </a:spcBef>
        <a:spcAft>
          <a:spcPct val="0"/>
        </a:spcAft>
        <a:defRPr sz="4400">
          <a:solidFill>
            <a:schemeClr val="tx2"/>
          </a:solidFill>
          <a:latin typeface="Tw Cen MT" charset="0"/>
          <a:ea typeface="ＭＳ Ｐゴシック" charset="0"/>
          <a:cs typeface="ＭＳ Ｐゴシック" charset="0"/>
        </a:defRPr>
      </a:lvl9pPr>
    </p:titleStyle>
    <p:bodyStyle>
      <a:lvl1pPr marL="319088" indent="-319088" algn="l" rtl="0" eaLnBrk="1" fontAlgn="base" hangingPunct="1">
        <a:spcBef>
          <a:spcPts val="700"/>
        </a:spcBef>
        <a:spcAft>
          <a:spcPct val="0"/>
        </a:spcAft>
        <a:buClr>
          <a:schemeClr val="accent2"/>
        </a:buClr>
        <a:buSzPct val="60000"/>
        <a:buFont typeface="Wingdings" charset="0"/>
        <a:buChar char=""/>
        <a:defRPr sz="2900" kern="1200">
          <a:solidFill>
            <a:schemeClr val="tx1"/>
          </a:solidFill>
          <a:latin typeface="+mn-lt"/>
          <a:ea typeface="ＭＳ Ｐゴシック" charset="0"/>
          <a:cs typeface="ＭＳ Ｐゴシック" charset="0"/>
        </a:defRPr>
      </a:lvl1pPr>
      <a:lvl2pPr marL="639763" indent="-273050" algn="l" rtl="0" eaLnBrk="1" fontAlgn="base" hangingPunct="1">
        <a:spcBef>
          <a:spcPts val="550"/>
        </a:spcBef>
        <a:spcAft>
          <a:spcPct val="0"/>
        </a:spcAft>
        <a:buClr>
          <a:schemeClr val="accent1"/>
        </a:buClr>
        <a:buSzPct val="70000"/>
        <a:buFont typeface="Wingdings 2" charset="0"/>
        <a:buChar char=""/>
        <a:defRPr sz="2600" kern="1200">
          <a:solidFill>
            <a:schemeClr val="tx1"/>
          </a:solidFill>
          <a:latin typeface="+mn-lt"/>
          <a:ea typeface="ＭＳ Ｐゴシック" charset="0"/>
          <a:cs typeface="+mn-cs"/>
        </a:defRPr>
      </a:lvl2pPr>
      <a:lvl3pPr marL="914400" indent="-228600" algn="l" rtl="0" eaLnBrk="1" fontAlgn="base" hangingPunct="1">
        <a:spcBef>
          <a:spcPts val="500"/>
        </a:spcBef>
        <a:spcAft>
          <a:spcPct val="0"/>
        </a:spcAft>
        <a:buClr>
          <a:schemeClr val="accent2"/>
        </a:buClr>
        <a:buSzPct val="75000"/>
        <a:buFont typeface="Wingdings" charset="0"/>
        <a:buChar char=""/>
        <a:defRPr sz="2300" kern="1200">
          <a:solidFill>
            <a:schemeClr val="tx1"/>
          </a:solidFill>
          <a:latin typeface="+mn-lt"/>
          <a:ea typeface="ＭＳ Ｐゴシック" charset="0"/>
          <a:cs typeface="+mn-cs"/>
        </a:defRPr>
      </a:lvl3pPr>
      <a:lvl4pPr marL="1371600" indent="-228600" algn="l" rtl="0" eaLnBrk="1" fontAlgn="base" hangingPunct="1">
        <a:spcBef>
          <a:spcPts val="400"/>
        </a:spcBef>
        <a:spcAft>
          <a:spcPct val="0"/>
        </a:spcAft>
        <a:buClr>
          <a:srgbClr val="A5AB81"/>
        </a:buClr>
        <a:buSzPct val="75000"/>
        <a:buFont typeface="Wingdings" charset="0"/>
        <a:buChar char=""/>
        <a:defRPr sz="2000" kern="1200">
          <a:solidFill>
            <a:schemeClr val="tx1"/>
          </a:solidFill>
          <a:latin typeface="+mn-lt"/>
          <a:ea typeface="ＭＳ Ｐゴシック" charset="0"/>
          <a:cs typeface="+mn-cs"/>
        </a:defRPr>
      </a:lvl4pPr>
      <a:lvl5pPr marL="1828800" indent="-228600" algn="l" rtl="0" eaLnBrk="1" fontAlgn="base" hangingPunct="1">
        <a:spcBef>
          <a:spcPts val="400"/>
        </a:spcBef>
        <a:spcAft>
          <a:spcPct val="0"/>
        </a:spcAft>
        <a:buClr>
          <a:srgbClr val="D8B25C"/>
        </a:buClr>
        <a:buSzPct val="65000"/>
        <a:buFont typeface="Wingdings" charset="0"/>
        <a:buChar char=""/>
        <a:defRPr sz="2000" kern="1200">
          <a:solidFill>
            <a:schemeClr val="tx1"/>
          </a:solidFill>
          <a:latin typeface="+mn-lt"/>
          <a:ea typeface="ＭＳ Ｐゴシック" charset="0"/>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670175"/>
          </a:xfrm>
        </p:spPr>
        <p:txBody>
          <a:bodyPr>
            <a:normAutofit/>
          </a:bodyPr>
          <a:lstStyle/>
          <a:p>
            <a:r>
              <a:rPr lang="es-ES_tradnl" cap="all" dirty="0" smtClean="0">
                <a:solidFill>
                  <a:schemeClr val="accent2"/>
                </a:solidFill>
              </a:rPr>
              <a:t>Capítulo 1</a:t>
            </a:r>
            <a:br>
              <a:rPr lang="es-ES_tradnl" cap="all" dirty="0" smtClean="0">
                <a:solidFill>
                  <a:schemeClr val="accent2"/>
                </a:solidFill>
              </a:rPr>
            </a:br>
            <a:r>
              <a:rPr lang="es-ES_tradnl" cap="all" dirty="0" smtClean="0">
                <a:solidFill>
                  <a:schemeClr val="accent2"/>
                </a:solidFill>
              </a:rPr>
              <a:t>El </a:t>
            </a:r>
            <a:r>
              <a:rPr lang="es-ES_tradnl" cap="all" dirty="0">
                <a:solidFill>
                  <a:schemeClr val="accent2"/>
                </a:solidFill>
              </a:rPr>
              <a:t>aparato digestivo i</a:t>
            </a:r>
            <a:r>
              <a:rPr lang="en-US" cap="all" dirty="0">
                <a:solidFill>
                  <a:schemeClr val="accent2"/>
                </a:solidFill>
              </a:rPr>
              <a:t/>
            </a:r>
            <a:br>
              <a:rPr lang="en-US" cap="all" dirty="0">
                <a:solidFill>
                  <a:schemeClr val="accent2"/>
                </a:solidFill>
              </a:rPr>
            </a:br>
            <a:r>
              <a:rPr lang="es-ES_tradnl" dirty="0">
                <a:solidFill>
                  <a:schemeClr val="accent2"/>
                </a:solidFill>
              </a:rPr>
              <a:t>El tracto intestinal</a:t>
            </a:r>
            <a:endParaRPr lang="en-US" dirty="0">
              <a:solidFill>
                <a:schemeClr val="accent2"/>
              </a:solidFill>
            </a:endParaRPr>
          </a:p>
        </p:txBody>
      </p:sp>
      <p:sp>
        <p:nvSpPr>
          <p:cNvPr id="4" name="TextBox 3"/>
          <p:cNvSpPr txBox="1"/>
          <p:nvPr/>
        </p:nvSpPr>
        <p:spPr>
          <a:xfrm>
            <a:off x="2667000" y="6248400"/>
            <a:ext cx="2671750" cy="369332"/>
          </a:xfrm>
          <a:prstGeom prst="rect">
            <a:avLst/>
          </a:prstGeom>
          <a:noFill/>
        </p:spPr>
        <p:txBody>
          <a:bodyPr wrap="none" rtlCol="0">
            <a:spAutoFit/>
          </a:bodyPr>
          <a:lstStyle/>
          <a:p>
            <a:r>
              <a:rPr lang="en-US" dirty="0" err="1" smtClean="0"/>
              <a:t>Espa</a:t>
            </a:r>
            <a:r>
              <a:rPr lang="en-US" dirty="0" err="1" smtClean="0"/>
              <a:t>ñol</a:t>
            </a:r>
            <a:r>
              <a:rPr lang="en-US" dirty="0" smtClean="0"/>
              <a:t> </a:t>
            </a:r>
            <a:r>
              <a:rPr lang="en-US" dirty="0" err="1" smtClean="0"/>
              <a:t>médico</a:t>
            </a:r>
            <a:r>
              <a:rPr lang="en-US" dirty="0" smtClean="0"/>
              <a:t> y </a:t>
            </a:r>
            <a:r>
              <a:rPr lang="en-US" dirty="0" err="1" smtClean="0"/>
              <a:t>sociedad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solidFill>
                  <a:srgbClr val="060600"/>
                </a:solidFill>
              </a:rPr>
              <a:t>Hepatitis A </a:t>
            </a:r>
            <a:endParaRPr lang="en-US" dirty="0">
              <a:solidFill>
                <a:srgbClr val="060600"/>
              </a:solidFill>
            </a:endParaRPr>
          </a:p>
        </p:txBody>
      </p:sp>
      <p:sp>
        <p:nvSpPr>
          <p:cNvPr id="3" name="Content Placeholder 2"/>
          <p:cNvSpPr>
            <a:spLocks noGrp="1"/>
          </p:cNvSpPr>
          <p:nvPr>
            <p:ph sz="quarter" idx="1"/>
          </p:nvPr>
        </p:nvSpPr>
        <p:spPr>
          <a:xfrm>
            <a:off x="612648" y="1600200"/>
            <a:ext cx="8153400" cy="4953000"/>
          </a:xfrm>
        </p:spPr>
        <p:txBody>
          <a:bodyPr>
            <a:noAutofit/>
          </a:bodyPr>
          <a:lstStyle/>
          <a:p>
            <a:r>
              <a:rPr lang="es-ES" sz="2200" dirty="0" smtClean="0"/>
              <a:t>El VHA puede causar edema (inflamación) del hígado, pero rara vez provoca lesiones permanentes. </a:t>
            </a:r>
          </a:p>
          <a:p>
            <a:r>
              <a:rPr lang="es-ES" sz="2200" dirty="0" smtClean="0"/>
              <a:t>La persona infectada puede sentirse como si tuviera una gripe o no tener ningún síntoma. </a:t>
            </a:r>
          </a:p>
          <a:p>
            <a:r>
              <a:rPr lang="es-ES" sz="2200" dirty="0" smtClean="0"/>
              <a:t>El cuadro suele mejorar espontáneamente al cabo de algunas semanas.</a:t>
            </a:r>
          </a:p>
          <a:p>
            <a:pPr>
              <a:buNone/>
            </a:pPr>
            <a:r>
              <a:rPr lang="es-ES" sz="2200" dirty="0" smtClean="0"/>
              <a:t>Prevención</a:t>
            </a:r>
            <a:endParaRPr lang="en-US" sz="2200" dirty="0" smtClean="0"/>
          </a:p>
          <a:p>
            <a:r>
              <a:rPr lang="es-ES" sz="2200" dirty="0" smtClean="0"/>
              <a:t>La vacuna de la hepatitis A puede prevenir la infección con el VHA. </a:t>
            </a:r>
          </a:p>
          <a:p>
            <a:r>
              <a:rPr lang="es-ES" sz="2200" dirty="0" smtClean="0"/>
              <a:t>Mantener hábitos saludables también puede hacer una diferencia.</a:t>
            </a:r>
          </a:p>
          <a:p>
            <a:r>
              <a:rPr lang="es-ES" sz="2200" dirty="0" smtClean="0"/>
              <a:t> Lávese bien las manos antes de preparar alimentos, después de ir al baño o de cambiar un pañal. </a:t>
            </a:r>
          </a:p>
          <a:p>
            <a:r>
              <a:rPr lang="es-ES" sz="2200" dirty="0" smtClean="0"/>
              <a:t>Los viajeros internacionales deben tener cuidado de no beber agua de la llave (grifo).</a:t>
            </a:r>
            <a:endParaRPr lang="en-US" sz="2200" dirty="0" smtClean="0"/>
          </a:p>
          <a:p>
            <a:endParaRPr lang="en-US" sz="22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smtClean="0">
                <a:solidFill>
                  <a:srgbClr val="060600"/>
                </a:solidFill>
              </a:rPr>
              <a:t>Hepatitis B </a:t>
            </a:r>
            <a:endParaRPr lang="en-US" dirty="0">
              <a:solidFill>
                <a:srgbClr val="060600"/>
              </a:solidFill>
            </a:endParaRPr>
          </a:p>
        </p:txBody>
      </p:sp>
      <p:sp>
        <p:nvSpPr>
          <p:cNvPr id="3" name="Content Placeholder 2"/>
          <p:cNvSpPr>
            <a:spLocks noGrp="1"/>
          </p:cNvSpPr>
          <p:nvPr>
            <p:ph sz="quarter" idx="1"/>
          </p:nvPr>
        </p:nvSpPr>
        <p:spPr/>
        <p:txBody>
          <a:bodyPr>
            <a:noAutofit/>
          </a:bodyPr>
          <a:lstStyle/>
          <a:p>
            <a:r>
              <a:rPr lang="es-ES" sz="2200" dirty="0" smtClean="0"/>
              <a:t>La hepatitis B es causada por el virus de la hepatitis B (VHB).</a:t>
            </a:r>
          </a:p>
          <a:p>
            <a:r>
              <a:rPr lang="es-ES" sz="2200" dirty="0" smtClean="0"/>
              <a:t>La hepatitis B se contagia por contacto con sangre, semen u otro líquido de una persona infectada. Una mujer infectada puede contagiarle hepatitis B a su bebé durante el parto.</a:t>
            </a:r>
            <a:endParaRPr lang="en-US" sz="2200" dirty="0" smtClean="0"/>
          </a:p>
          <a:p>
            <a:r>
              <a:rPr lang="es-ES" sz="2200" dirty="0" smtClean="0"/>
              <a:t>La persona infectada con VHB puede sentirse como si tuviera gripe o no tener ningún síntoma. </a:t>
            </a:r>
          </a:p>
          <a:p>
            <a:r>
              <a:rPr lang="es-ES" sz="2200" dirty="0" smtClean="0"/>
              <a:t>Con un análisis de sangre se puede saber si una persona tiene el virus. </a:t>
            </a:r>
          </a:p>
          <a:p>
            <a:r>
              <a:rPr lang="es-ES" sz="2200" dirty="0" smtClean="0"/>
              <a:t>La VHB suele mejorar espontáneamente al cabo de algunos meses. </a:t>
            </a:r>
          </a:p>
          <a:p>
            <a:r>
              <a:rPr lang="es-ES" sz="2200" dirty="0" smtClean="0"/>
              <a:t>Si no mejora, se denomina hepatitis B crónica, y dura toda la vida. </a:t>
            </a:r>
          </a:p>
          <a:p>
            <a:r>
              <a:rPr lang="es-ES" sz="2200" dirty="0" smtClean="0"/>
              <a:t>La VHB crónica conduce a la cicatrización del hígado, insuficiencia hepática o cáncer de hígado.</a:t>
            </a:r>
            <a:endParaRPr lang="en-US" sz="2200" dirty="0" smtClean="0"/>
          </a:p>
          <a:p>
            <a:endParaRPr lang="en-US" sz="22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solidFill>
                  <a:srgbClr val="060600"/>
                </a:solidFill>
              </a:rPr>
              <a:t>Hepatitis B </a:t>
            </a:r>
            <a:endParaRPr lang="en-US" dirty="0">
              <a:solidFill>
                <a:srgbClr val="060600"/>
              </a:solidFill>
            </a:endParaRPr>
          </a:p>
        </p:txBody>
      </p:sp>
      <p:sp>
        <p:nvSpPr>
          <p:cNvPr id="3" name="Content Placeholder 2"/>
          <p:cNvSpPr>
            <a:spLocks noGrp="1"/>
          </p:cNvSpPr>
          <p:nvPr>
            <p:ph sz="quarter" idx="1"/>
          </p:nvPr>
        </p:nvSpPr>
        <p:spPr/>
        <p:txBody>
          <a:bodyPr/>
          <a:lstStyle/>
          <a:p>
            <a:pPr>
              <a:buNone/>
            </a:pPr>
            <a:r>
              <a:rPr lang="es-ES" dirty="0" smtClean="0"/>
              <a:t>Prevención</a:t>
            </a:r>
          </a:p>
          <a:p>
            <a:r>
              <a:rPr lang="es-ES" dirty="0" smtClean="0"/>
              <a:t>Existe una vacuna contra el VHB. Requiere tres dosis. Todos los bebés deben ser vacunados, pero los niños mayores y los adultos también pueden hacerlo. </a:t>
            </a:r>
          </a:p>
          <a:p>
            <a:r>
              <a:rPr lang="es-ES" dirty="0" smtClean="0"/>
              <a:t>Si viaja a países donde la hepatitis B es común, debe recibir esta vacuna.</a:t>
            </a:r>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smtClean="0">
                <a:solidFill>
                  <a:srgbClr val="060600"/>
                </a:solidFill>
              </a:rPr>
              <a:t>Hepatitis C </a:t>
            </a:r>
            <a:endParaRPr lang="en-US" dirty="0">
              <a:solidFill>
                <a:srgbClr val="060600"/>
              </a:solidFill>
            </a:endParaRPr>
          </a:p>
        </p:txBody>
      </p:sp>
      <p:sp>
        <p:nvSpPr>
          <p:cNvPr id="3" name="Content Placeholder 2"/>
          <p:cNvSpPr>
            <a:spLocks noGrp="1"/>
          </p:cNvSpPr>
          <p:nvPr>
            <p:ph sz="quarter" idx="1"/>
          </p:nvPr>
        </p:nvSpPr>
        <p:spPr>
          <a:xfrm>
            <a:off x="612648" y="1600200"/>
            <a:ext cx="8153400" cy="4953000"/>
          </a:xfrm>
        </p:spPr>
        <p:txBody>
          <a:bodyPr>
            <a:normAutofit fontScale="77500" lnSpcReduction="20000"/>
          </a:bodyPr>
          <a:lstStyle/>
          <a:p>
            <a:r>
              <a:rPr lang="es-ES" dirty="0" smtClean="0"/>
              <a:t>La hepatitis C es causada por el virus de la hepatitis C (VHC).</a:t>
            </a:r>
          </a:p>
          <a:p>
            <a:r>
              <a:rPr lang="es-ES" dirty="0" smtClean="0"/>
              <a:t>Generalmente se disemina a través del contacto con sangre infectada. También puede contagiarse a través de las relaciones sexuales con una persona infectada y de madre a hijo durante el parto.</a:t>
            </a:r>
            <a:endParaRPr lang="en-US" dirty="0"/>
          </a:p>
          <a:p>
            <a:r>
              <a:rPr lang="es-ES" dirty="0" smtClean="0"/>
              <a:t>La mayoría de las personas que están infectadas con hepatitis C no tienen síntomas durante muchos años. </a:t>
            </a:r>
          </a:p>
          <a:p>
            <a:r>
              <a:rPr lang="es-ES" dirty="0" smtClean="0"/>
              <a:t>Con un análisis de sangre se puede saber si una persona tiene el virus. </a:t>
            </a:r>
          </a:p>
          <a:p>
            <a:r>
              <a:rPr lang="es-ES" dirty="0" smtClean="0"/>
              <a:t>Generalmente, la hepatitis C no mejora espontáneamente. La infección puede durar toda la vida y conducir a la cicatrización del hígado o al cáncer de hígado. </a:t>
            </a:r>
          </a:p>
          <a:p>
            <a:r>
              <a:rPr lang="es-ES" dirty="0" smtClean="0"/>
              <a:t>Algunas veces las medicinas ayudan, pero los efectos secundarios pueden ser un problema. Los casos más graves pueden requerir un trasplante hepático.</a:t>
            </a:r>
            <a:endParaRPr lang="en-US" dirty="0"/>
          </a:p>
          <a:p>
            <a:r>
              <a:rPr lang="es-ES" dirty="0" smtClean="0"/>
              <a:t>No existe una vacuna contra el VHC.</a:t>
            </a:r>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2"/>
                </a:solidFill>
              </a:rPr>
              <a:t>Pr</a:t>
            </a:r>
            <a:r>
              <a:rPr lang="en-US" dirty="0" err="1" smtClean="0">
                <a:solidFill>
                  <a:schemeClr val="accent2"/>
                </a:solidFill>
              </a:rPr>
              <a:t>áctica</a:t>
            </a:r>
            <a:endParaRPr lang="en-US" dirty="0">
              <a:solidFill>
                <a:schemeClr val="accent2"/>
              </a:solidFill>
            </a:endParaRPr>
          </a:p>
        </p:txBody>
      </p:sp>
      <p:sp>
        <p:nvSpPr>
          <p:cNvPr id="3" name="Content Placeholder 2"/>
          <p:cNvSpPr>
            <a:spLocks noGrp="1"/>
          </p:cNvSpPr>
          <p:nvPr>
            <p:ph sz="quarter" idx="1"/>
          </p:nvPr>
        </p:nvSpPr>
        <p:spPr/>
        <p:txBody>
          <a:bodyPr/>
          <a:lstStyle/>
          <a:p>
            <a:r>
              <a:rPr lang="en-US" dirty="0" smtClean="0"/>
              <a:t>Con un </a:t>
            </a:r>
            <a:r>
              <a:rPr lang="en-US" dirty="0" err="1" smtClean="0"/>
              <a:t>compa</a:t>
            </a:r>
            <a:r>
              <a:rPr lang="en-US" dirty="0" err="1" smtClean="0"/>
              <a:t>ñero</a:t>
            </a:r>
            <a:r>
              <a:rPr lang="en-US" dirty="0" smtClean="0"/>
              <a:t>, </a:t>
            </a:r>
            <a:r>
              <a:rPr lang="en-US" dirty="0" err="1" smtClean="0"/>
              <a:t>decidid</a:t>
            </a:r>
            <a:r>
              <a:rPr lang="en-US" dirty="0" smtClean="0"/>
              <a:t> </a:t>
            </a:r>
            <a:r>
              <a:rPr lang="en-US" dirty="0" err="1" smtClean="0"/>
              <a:t>quién</a:t>
            </a:r>
            <a:r>
              <a:rPr lang="en-US" dirty="0" smtClean="0"/>
              <a:t> </a:t>
            </a:r>
            <a:r>
              <a:rPr lang="en-US" dirty="0" err="1" smtClean="0"/>
              <a:t>será</a:t>
            </a:r>
            <a:r>
              <a:rPr lang="en-US" dirty="0" smtClean="0"/>
              <a:t> el </a:t>
            </a:r>
            <a:r>
              <a:rPr lang="en-US" dirty="0" err="1" smtClean="0"/>
              <a:t>paciente</a:t>
            </a:r>
            <a:r>
              <a:rPr lang="en-US" dirty="0" smtClean="0"/>
              <a:t> y </a:t>
            </a:r>
            <a:r>
              <a:rPr lang="en-US" dirty="0" err="1" smtClean="0"/>
              <a:t>quién</a:t>
            </a:r>
            <a:r>
              <a:rPr lang="en-US" dirty="0" smtClean="0"/>
              <a:t> el doctor.</a:t>
            </a:r>
          </a:p>
          <a:p>
            <a:r>
              <a:rPr lang="en-US" dirty="0" smtClean="0"/>
              <a:t>El </a:t>
            </a:r>
            <a:r>
              <a:rPr lang="en-US" dirty="0" err="1" smtClean="0"/>
              <a:t>paciente</a:t>
            </a:r>
            <a:r>
              <a:rPr lang="en-US" dirty="0" smtClean="0"/>
              <a:t>: </a:t>
            </a:r>
            <a:r>
              <a:rPr lang="en-US" dirty="0" err="1" smtClean="0"/>
              <a:t>Escoge</a:t>
            </a:r>
            <a:r>
              <a:rPr lang="en-US" dirty="0" smtClean="0"/>
              <a:t> </a:t>
            </a:r>
            <a:r>
              <a:rPr lang="en-US" dirty="0" err="1" smtClean="0"/>
              <a:t>uno</a:t>
            </a:r>
            <a:r>
              <a:rPr lang="en-US" dirty="0" smtClean="0"/>
              <a:t> de los </a:t>
            </a:r>
            <a:r>
              <a:rPr lang="en-US" dirty="0" err="1" smtClean="0"/>
              <a:t>tipos</a:t>
            </a:r>
            <a:r>
              <a:rPr lang="en-US" dirty="0" smtClean="0"/>
              <a:t> de hepatitis. </a:t>
            </a:r>
            <a:r>
              <a:rPr lang="en-US" dirty="0" err="1" smtClean="0"/>
              <a:t>Tú</a:t>
            </a:r>
            <a:r>
              <a:rPr lang="en-US" dirty="0" smtClean="0"/>
              <a:t> vas a </a:t>
            </a:r>
            <a:r>
              <a:rPr lang="en-US" dirty="0" err="1" smtClean="0"/>
              <a:t>tener</a:t>
            </a:r>
            <a:r>
              <a:rPr lang="en-US" dirty="0" smtClean="0"/>
              <a:t> </a:t>
            </a:r>
            <a:r>
              <a:rPr lang="en-US" dirty="0" err="1" smtClean="0"/>
              <a:t>ese</a:t>
            </a:r>
            <a:r>
              <a:rPr lang="en-US" dirty="0" smtClean="0"/>
              <a:t> </a:t>
            </a:r>
            <a:r>
              <a:rPr lang="en-US" dirty="0" err="1" smtClean="0"/>
              <a:t>problema</a:t>
            </a:r>
            <a:r>
              <a:rPr lang="en-US" smtClean="0"/>
              <a:t>. Explícale</a:t>
            </a:r>
            <a:r>
              <a:rPr lang="en-US" dirty="0" smtClean="0"/>
              <a:t> al </a:t>
            </a:r>
            <a:r>
              <a:rPr lang="en-US" dirty="0" err="1" smtClean="0"/>
              <a:t>médico</a:t>
            </a:r>
            <a:r>
              <a:rPr lang="en-US" dirty="0" smtClean="0"/>
              <a:t> </a:t>
            </a:r>
            <a:r>
              <a:rPr lang="en-US" dirty="0" err="1" smtClean="0"/>
              <a:t>qué</a:t>
            </a:r>
            <a:r>
              <a:rPr lang="en-US" dirty="0" smtClean="0"/>
              <a:t> </a:t>
            </a:r>
            <a:r>
              <a:rPr lang="en-US" dirty="0" err="1" smtClean="0"/>
              <a:t>síntomas</a:t>
            </a:r>
            <a:r>
              <a:rPr lang="en-US" dirty="0" smtClean="0"/>
              <a:t> </a:t>
            </a:r>
            <a:r>
              <a:rPr lang="en-US" dirty="0" err="1" smtClean="0"/>
              <a:t>tienes</a:t>
            </a:r>
            <a:r>
              <a:rPr lang="en-US" dirty="0" smtClean="0"/>
              <a:t>. No </a:t>
            </a:r>
            <a:r>
              <a:rPr lang="en-US" dirty="0" err="1" smtClean="0"/>
              <a:t>olvides</a:t>
            </a:r>
            <a:r>
              <a:rPr lang="en-US" dirty="0" smtClean="0"/>
              <a:t> </a:t>
            </a:r>
            <a:r>
              <a:rPr lang="en-US" dirty="0" err="1" smtClean="0"/>
              <a:t>hacer</a:t>
            </a:r>
            <a:r>
              <a:rPr lang="en-US" dirty="0" smtClean="0"/>
              <a:t> </a:t>
            </a:r>
            <a:r>
              <a:rPr lang="en-US" dirty="0" err="1" smtClean="0"/>
              <a:t>preguntas</a:t>
            </a:r>
            <a:r>
              <a:rPr lang="en-US" dirty="0" smtClean="0"/>
              <a:t> </a:t>
            </a:r>
            <a:r>
              <a:rPr lang="en-US" dirty="0" err="1" smtClean="0"/>
              <a:t>lógicas</a:t>
            </a:r>
            <a:r>
              <a:rPr lang="en-US" dirty="0" smtClean="0"/>
              <a:t>.</a:t>
            </a:r>
          </a:p>
          <a:p>
            <a:r>
              <a:rPr lang="en-US" dirty="0" smtClean="0"/>
              <a:t>El doctor: </a:t>
            </a:r>
            <a:r>
              <a:rPr lang="en-US" dirty="0" err="1" smtClean="0"/>
              <a:t>Explicale</a:t>
            </a:r>
            <a:r>
              <a:rPr lang="en-US" dirty="0" smtClean="0"/>
              <a:t> a </a:t>
            </a:r>
            <a:r>
              <a:rPr lang="en-US" dirty="0" err="1" smtClean="0"/>
              <a:t>tu</a:t>
            </a:r>
            <a:r>
              <a:rPr lang="en-US" dirty="0" smtClean="0"/>
              <a:t> </a:t>
            </a:r>
            <a:r>
              <a:rPr lang="en-US" dirty="0" err="1" smtClean="0"/>
              <a:t>paciente</a:t>
            </a:r>
            <a:r>
              <a:rPr lang="en-US" dirty="0" smtClean="0"/>
              <a:t> </a:t>
            </a:r>
            <a:r>
              <a:rPr lang="en-US" dirty="0" err="1" smtClean="0"/>
              <a:t>cuál</a:t>
            </a:r>
            <a:r>
              <a:rPr lang="en-US" dirty="0" smtClean="0"/>
              <a:t> </a:t>
            </a:r>
            <a:r>
              <a:rPr lang="en-US" dirty="0" err="1" smtClean="0"/>
              <a:t>crees</a:t>
            </a:r>
            <a:r>
              <a:rPr lang="en-US" dirty="0" smtClean="0"/>
              <a:t> </a:t>
            </a:r>
            <a:r>
              <a:rPr lang="en-US" dirty="0" err="1" smtClean="0"/>
              <a:t>que</a:t>
            </a:r>
            <a:r>
              <a:rPr lang="en-US" dirty="0" smtClean="0"/>
              <a:t> </a:t>
            </a:r>
            <a:r>
              <a:rPr lang="en-US" dirty="0" err="1" smtClean="0"/>
              <a:t>es</a:t>
            </a:r>
            <a:r>
              <a:rPr lang="en-US" dirty="0" smtClean="0"/>
              <a:t> </a:t>
            </a:r>
            <a:r>
              <a:rPr lang="en-US" dirty="0" err="1" smtClean="0"/>
              <a:t>su</a:t>
            </a:r>
            <a:r>
              <a:rPr lang="en-US" dirty="0" smtClean="0"/>
              <a:t> </a:t>
            </a:r>
            <a:r>
              <a:rPr lang="en-US" dirty="0" err="1" smtClean="0"/>
              <a:t>problema</a:t>
            </a:r>
            <a:r>
              <a:rPr lang="en-US" dirty="0"/>
              <a:t> </a:t>
            </a:r>
            <a:r>
              <a:rPr lang="en-US" dirty="0" smtClean="0"/>
              <a:t>y </a:t>
            </a:r>
            <a:r>
              <a:rPr lang="en-US" dirty="0" err="1" smtClean="0"/>
              <a:t>qué</a:t>
            </a:r>
            <a:r>
              <a:rPr lang="en-US" dirty="0" smtClean="0"/>
              <a:t> </a:t>
            </a:r>
            <a:r>
              <a:rPr lang="en-US" dirty="0" err="1" smtClean="0"/>
              <a:t>debe</a:t>
            </a:r>
            <a:r>
              <a:rPr lang="en-US" dirty="0" smtClean="0"/>
              <a:t> </a:t>
            </a:r>
            <a:r>
              <a:rPr lang="en-US" dirty="0" err="1" smtClean="0"/>
              <a:t>hacer</a:t>
            </a:r>
            <a:r>
              <a:rPr lang="en-US" dirty="0" smtClean="0"/>
              <a:t>.</a:t>
            </a:r>
          </a:p>
          <a:p>
            <a:pPr marL="0" indent="0">
              <a:buNone/>
            </a:pPr>
            <a:endParaRPr lang="en-US" dirty="0"/>
          </a:p>
        </p:txBody>
      </p:sp>
    </p:spTree>
    <p:extLst>
      <p:ext uri="{BB962C8B-B14F-4D97-AF65-F5344CB8AC3E}">
        <p14:creationId xmlns:p14="http://schemas.microsoft.com/office/powerpoint/2010/main" val="16740328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solidFill>
                  <a:srgbClr val="060600"/>
                </a:solidFill>
              </a:rPr>
              <a:t>Anatomía</a:t>
            </a:r>
            <a:endParaRPr lang="en-US" dirty="0">
              <a:solidFill>
                <a:srgbClr val="060600"/>
              </a:solidFill>
            </a:endParaRPr>
          </a:p>
        </p:txBody>
      </p:sp>
      <p:sp>
        <p:nvSpPr>
          <p:cNvPr id="3" name="TextBox 2"/>
          <p:cNvSpPr txBox="1"/>
          <p:nvPr/>
        </p:nvSpPr>
        <p:spPr>
          <a:xfrm>
            <a:off x="4800600" y="2667000"/>
            <a:ext cx="3886200" cy="1569660"/>
          </a:xfrm>
          <a:prstGeom prst="rect">
            <a:avLst/>
          </a:prstGeom>
          <a:noFill/>
        </p:spPr>
        <p:txBody>
          <a:bodyPr wrap="square" rtlCol="0">
            <a:spAutoFit/>
          </a:bodyPr>
          <a:lstStyle/>
          <a:p>
            <a:r>
              <a:rPr lang="en-US" sz="3200" dirty="0" smtClean="0"/>
              <a:t>¿</a:t>
            </a:r>
            <a:r>
              <a:rPr lang="en-US" sz="3200" dirty="0" err="1" smtClean="0"/>
              <a:t>Puedes</a:t>
            </a:r>
            <a:r>
              <a:rPr lang="en-US" sz="3200" dirty="0" smtClean="0"/>
              <a:t> </a:t>
            </a:r>
            <a:r>
              <a:rPr lang="en-US" sz="3200" dirty="0" err="1" smtClean="0"/>
              <a:t>reconocer</a:t>
            </a:r>
            <a:r>
              <a:rPr lang="en-US" sz="3200" dirty="0" smtClean="0"/>
              <a:t> </a:t>
            </a:r>
            <a:r>
              <a:rPr lang="en-US" sz="3200" dirty="0" err="1" smtClean="0"/>
              <a:t>algunos</a:t>
            </a:r>
            <a:r>
              <a:rPr lang="en-US" sz="3200" dirty="0" smtClean="0"/>
              <a:t> </a:t>
            </a:r>
            <a:r>
              <a:rPr lang="en-US" sz="3200" dirty="0" err="1" smtClean="0"/>
              <a:t>componentes</a:t>
            </a:r>
            <a:r>
              <a:rPr lang="en-US" sz="3200" dirty="0" smtClean="0"/>
              <a:t> del </a:t>
            </a:r>
            <a:r>
              <a:rPr lang="en-US" sz="3200" dirty="0" err="1" smtClean="0"/>
              <a:t>aparato</a:t>
            </a:r>
            <a:r>
              <a:rPr lang="en-US" sz="3200" dirty="0" smtClean="0"/>
              <a:t> </a:t>
            </a:r>
            <a:r>
              <a:rPr lang="en-US" sz="3200" dirty="0" err="1" smtClean="0"/>
              <a:t>digestivo</a:t>
            </a:r>
            <a:r>
              <a:rPr lang="en-US" sz="3200" dirty="0" smtClean="0"/>
              <a:t>?</a:t>
            </a:r>
            <a:endParaRPr lang="en-US" sz="3200" dirty="0"/>
          </a:p>
        </p:txBody>
      </p:sp>
      <p:pic>
        <p:nvPicPr>
          <p:cNvPr id="30" name="Content Placeholder 3" descr="GASTRON2"/>
          <p:cNvPicPr>
            <a:picLocks noGrp="1"/>
          </p:cNvPicPr>
          <p:nvPr>
            <p:ph sz="quarter" idx="1"/>
          </p:nvPr>
        </p:nvPicPr>
        <p:blipFill rotWithShape="1">
          <a:blip r:embed="rId3" cstate="print"/>
          <a:srcRect l="-22247" r="-20067"/>
          <a:stretch/>
        </p:blipFill>
        <p:spPr bwMode="auto">
          <a:xfrm>
            <a:off x="533400" y="1905000"/>
            <a:ext cx="4337989" cy="4495800"/>
          </a:xfrm>
          <a:prstGeom prst="ellipse">
            <a:avLst/>
          </a:prstGeom>
          <a:ln>
            <a:noFill/>
          </a:ln>
          <a:effectLst>
            <a:outerShdw blurRad="292100" dist="139700" dir="2700000" algn="tl" rotWithShape="0">
              <a:srgbClr val="333333">
                <a:alpha val="65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solidFill>
                  <a:srgbClr val="060600"/>
                </a:solidFill>
              </a:rPr>
              <a:t>Anatomía</a:t>
            </a:r>
            <a:endParaRPr lang="en-US" dirty="0">
              <a:solidFill>
                <a:srgbClr val="060600"/>
              </a:solidFill>
            </a:endParaRPr>
          </a:p>
        </p:txBody>
      </p:sp>
      <p:pic>
        <p:nvPicPr>
          <p:cNvPr id="4" name="Content Placeholder 3" descr="GASTRON2"/>
          <p:cNvPicPr>
            <a:picLocks noGrp="1"/>
          </p:cNvPicPr>
          <p:nvPr>
            <p:ph sz="quarter" idx="1"/>
          </p:nvPr>
        </p:nvPicPr>
        <p:blipFill>
          <a:blip r:embed="rId3" cstate="print"/>
          <a:srcRect l="-83742" r="-83742"/>
          <a:stretch>
            <a:fillRect/>
          </a:stretch>
        </p:blipFill>
        <p:spPr bwMode="auto">
          <a:xfrm>
            <a:off x="304800" y="1676400"/>
            <a:ext cx="8153400" cy="4495800"/>
          </a:xfrm>
          <a:prstGeom prst="ellipse">
            <a:avLst/>
          </a:prstGeom>
          <a:ln>
            <a:noFill/>
          </a:ln>
          <a:effectLst>
            <a:outerShdw blurRad="292100" dist="139700" dir="2700000" algn="tl" rotWithShape="0">
              <a:srgbClr val="333333">
                <a:alpha val="65000"/>
              </a:srgbClr>
            </a:outerShdw>
          </a:effectLst>
        </p:spPr>
      </p:pic>
      <p:sp>
        <p:nvSpPr>
          <p:cNvPr id="86021" name="Text Box 5"/>
          <p:cNvSpPr txBox="1">
            <a:spLocks noChangeArrowheads="1"/>
          </p:cNvSpPr>
          <p:nvPr/>
        </p:nvSpPr>
        <p:spPr bwMode="auto">
          <a:xfrm>
            <a:off x="-44450" y="530225"/>
            <a:ext cx="752475" cy="3651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86022" name="Group 6"/>
          <p:cNvGrpSpPr>
            <a:grpSpLocks/>
          </p:cNvGrpSpPr>
          <p:nvPr/>
        </p:nvGrpSpPr>
        <p:grpSpPr bwMode="auto">
          <a:xfrm>
            <a:off x="2286000" y="3581400"/>
            <a:ext cx="4695537" cy="2568575"/>
            <a:chOff x="3230" y="5422"/>
            <a:chExt cx="7395" cy="4045"/>
          </a:xfrm>
        </p:grpSpPr>
        <p:grpSp>
          <p:nvGrpSpPr>
            <p:cNvPr id="86038" name="Group 22"/>
            <p:cNvGrpSpPr>
              <a:grpSpLocks/>
            </p:cNvGrpSpPr>
            <p:nvPr/>
          </p:nvGrpSpPr>
          <p:grpSpPr bwMode="auto">
            <a:xfrm>
              <a:off x="3230" y="7127"/>
              <a:ext cx="3381" cy="633"/>
              <a:chOff x="3231" y="7126"/>
              <a:chExt cx="3381" cy="633"/>
            </a:xfrm>
          </p:grpSpPr>
          <p:sp>
            <p:nvSpPr>
              <p:cNvPr id="86041" name="Oval 25"/>
              <p:cNvSpPr>
                <a:spLocks noChangeArrowheads="1"/>
              </p:cNvSpPr>
              <p:nvPr/>
            </p:nvSpPr>
            <p:spPr bwMode="auto">
              <a:xfrm>
                <a:off x="6267" y="7654"/>
                <a:ext cx="345" cy="105"/>
              </a:xfrm>
              <a:prstGeom prst="ellipse">
                <a:avLst/>
              </a:prstGeom>
              <a:solidFill>
                <a:srgbClr val="00B05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040" name="Text Box 24"/>
              <p:cNvSpPr txBox="1">
                <a:spLocks noChangeArrowheads="1"/>
              </p:cNvSpPr>
              <p:nvPr/>
            </p:nvSpPr>
            <p:spPr bwMode="auto">
              <a:xfrm>
                <a:off x="3231" y="7126"/>
                <a:ext cx="1566" cy="59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039" name="AutoShape 23"/>
              <p:cNvSpPr>
                <a:spLocks noChangeShapeType="1"/>
              </p:cNvSpPr>
              <p:nvPr/>
            </p:nvSpPr>
            <p:spPr bwMode="auto">
              <a:xfrm flipH="1" flipV="1">
                <a:off x="4545" y="7576"/>
                <a:ext cx="1815" cy="13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86033" name="Text Box 17"/>
            <p:cNvSpPr txBox="1">
              <a:spLocks noChangeArrowheads="1"/>
            </p:cNvSpPr>
            <p:nvPr/>
          </p:nvSpPr>
          <p:spPr bwMode="auto">
            <a:xfrm>
              <a:off x="9005" y="8667"/>
              <a:ext cx="1620" cy="6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032" name="AutoShape 16"/>
            <p:cNvSpPr>
              <a:spLocks noChangeShapeType="1"/>
            </p:cNvSpPr>
            <p:nvPr/>
          </p:nvSpPr>
          <p:spPr bwMode="auto">
            <a:xfrm flipV="1">
              <a:off x="6935" y="5422"/>
              <a:ext cx="2415" cy="10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p>
          </p:txBody>
        </p:sp>
        <p:sp>
          <p:nvSpPr>
            <p:cNvPr id="86031" name="AutoShape 15"/>
            <p:cNvSpPr>
              <a:spLocks noChangeShapeType="1"/>
            </p:cNvSpPr>
            <p:nvPr/>
          </p:nvSpPr>
          <p:spPr bwMode="auto">
            <a:xfrm flipH="1">
              <a:off x="4445" y="8087"/>
              <a:ext cx="166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6030" name="AutoShape 14"/>
            <p:cNvSpPr>
              <a:spLocks noChangeShapeType="1"/>
            </p:cNvSpPr>
            <p:nvPr/>
          </p:nvSpPr>
          <p:spPr bwMode="auto">
            <a:xfrm flipH="1" flipV="1">
              <a:off x="3581" y="6622"/>
              <a:ext cx="2685" cy="7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6029" name="AutoShape 13"/>
            <p:cNvSpPr>
              <a:spLocks noChangeShapeType="1"/>
            </p:cNvSpPr>
            <p:nvPr/>
          </p:nvSpPr>
          <p:spPr bwMode="auto">
            <a:xfrm flipV="1">
              <a:off x="7910" y="6142"/>
              <a:ext cx="1680" cy="4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6028" name="AutoShape 12"/>
            <p:cNvSpPr>
              <a:spLocks noChangeShapeType="1"/>
            </p:cNvSpPr>
            <p:nvPr/>
          </p:nvSpPr>
          <p:spPr bwMode="auto">
            <a:xfrm>
              <a:off x="7400" y="6982"/>
              <a:ext cx="1605" cy="16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6027" name="AutoShape 11"/>
            <p:cNvSpPr>
              <a:spLocks noChangeShapeType="1"/>
            </p:cNvSpPr>
            <p:nvPr/>
          </p:nvSpPr>
          <p:spPr bwMode="auto">
            <a:xfrm flipV="1">
              <a:off x="6935" y="8192"/>
              <a:ext cx="2070" cy="6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6026" name="AutoShape 10"/>
            <p:cNvSpPr>
              <a:spLocks noChangeShapeType="1"/>
            </p:cNvSpPr>
            <p:nvPr/>
          </p:nvSpPr>
          <p:spPr bwMode="auto">
            <a:xfrm>
              <a:off x="6830" y="9317"/>
              <a:ext cx="1" cy="150"/>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025" name="AutoShape 9"/>
            <p:cNvSpPr>
              <a:spLocks noChangeShapeType="1"/>
            </p:cNvSpPr>
            <p:nvPr/>
          </p:nvSpPr>
          <p:spPr bwMode="auto">
            <a:xfrm flipH="1">
              <a:off x="3245" y="9317"/>
              <a:ext cx="358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6024" name="AutoShape 8"/>
            <p:cNvSpPr>
              <a:spLocks noChangeShapeType="1"/>
            </p:cNvSpPr>
            <p:nvPr/>
          </p:nvSpPr>
          <p:spPr bwMode="auto">
            <a:xfrm flipV="1">
              <a:off x="6830" y="9077"/>
              <a:ext cx="2175" cy="9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6023" name="AutoShape 7"/>
            <p:cNvSpPr>
              <a:spLocks noChangeShapeType="1"/>
            </p:cNvSpPr>
            <p:nvPr/>
          </p:nvSpPr>
          <p:spPr bwMode="auto">
            <a:xfrm flipH="1" flipV="1">
              <a:off x="4109" y="8542"/>
              <a:ext cx="2325" cy="1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86049" name="Rectangle 3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6053" name="Rectangle 37"/>
          <p:cNvSpPr>
            <a:spLocks noChangeArrowheads="1"/>
          </p:cNvSpPr>
          <p:nvPr/>
        </p:nvSpPr>
        <p:spPr bwMode="auto">
          <a:xfrm>
            <a:off x="0" y="584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0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r>
            <a:br>
              <a:rPr kumimoji="0" lang="es-ES" sz="10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TextBox 33"/>
          <p:cNvSpPr txBox="1"/>
          <p:nvPr/>
        </p:nvSpPr>
        <p:spPr>
          <a:xfrm>
            <a:off x="6096000" y="3352800"/>
            <a:ext cx="1219200" cy="369332"/>
          </a:xfrm>
          <a:prstGeom prst="rect">
            <a:avLst/>
          </a:prstGeom>
          <a:noFill/>
        </p:spPr>
        <p:txBody>
          <a:bodyPr wrap="square" rtlCol="0">
            <a:spAutoFit/>
          </a:bodyPr>
          <a:lstStyle/>
          <a:p>
            <a:r>
              <a:rPr lang="es-ES_tradnl" dirty="0" smtClean="0"/>
              <a:t>Es</a:t>
            </a:r>
            <a:r>
              <a:rPr lang="en-US" dirty="0" err="1" smtClean="0"/>
              <a:t>ófago</a:t>
            </a:r>
            <a:endParaRPr lang="es-ES_tradnl" dirty="0" smtClean="0"/>
          </a:p>
        </p:txBody>
      </p:sp>
      <p:sp>
        <p:nvSpPr>
          <p:cNvPr id="36" name="TextBox 35"/>
          <p:cNvSpPr txBox="1"/>
          <p:nvPr/>
        </p:nvSpPr>
        <p:spPr>
          <a:xfrm>
            <a:off x="6248400" y="3886200"/>
            <a:ext cx="1447800" cy="369332"/>
          </a:xfrm>
          <a:prstGeom prst="rect">
            <a:avLst/>
          </a:prstGeom>
          <a:noFill/>
        </p:spPr>
        <p:txBody>
          <a:bodyPr wrap="square" rtlCol="0">
            <a:spAutoFit/>
          </a:bodyPr>
          <a:lstStyle/>
          <a:p>
            <a:r>
              <a:rPr lang="es-ES_tradnl" dirty="0" err="1" smtClean="0"/>
              <a:t>Est</a:t>
            </a:r>
            <a:r>
              <a:rPr lang="en-US" dirty="0" err="1" smtClean="0"/>
              <a:t>ómago</a:t>
            </a:r>
            <a:endParaRPr lang="es-ES_tradnl" dirty="0" smtClean="0"/>
          </a:p>
        </p:txBody>
      </p:sp>
      <p:sp>
        <p:nvSpPr>
          <p:cNvPr id="37" name="TextBox 36"/>
          <p:cNvSpPr txBox="1"/>
          <p:nvPr/>
        </p:nvSpPr>
        <p:spPr>
          <a:xfrm>
            <a:off x="6019800" y="4572000"/>
            <a:ext cx="1295400" cy="369332"/>
          </a:xfrm>
          <a:prstGeom prst="rect">
            <a:avLst/>
          </a:prstGeom>
          <a:noFill/>
        </p:spPr>
        <p:txBody>
          <a:bodyPr wrap="square" rtlCol="0">
            <a:spAutoFit/>
          </a:bodyPr>
          <a:lstStyle/>
          <a:p>
            <a:r>
              <a:rPr lang="es-ES_tradnl" dirty="0" smtClean="0"/>
              <a:t>Páncreas</a:t>
            </a:r>
            <a:endParaRPr lang="en-US" dirty="0"/>
          </a:p>
        </p:txBody>
      </p:sp>
      <p:sp>
        <p:nvSpPr>
          <p:cNvPr id="38" name="TextBox 37"/>
          <p:cNvSpPr txBox="1"/>
          <p:nvPr/>
        </p:nvSpPr>
        <p:spPr>
          <a:xfrm>
            <a:off x="5943600" y="5181600"/>
            <a:ext cx="2362200" cy="369332"/>
          </a:xfrm>
          <a:prstGeom prst="rect">
            <a:avLst/>
          </a:prstGeom>
          <a:noFill/>
        </p:spPr>
        <p:txBody>
          <a:bodyPr wrap="square" rtlCol="0">
            <a:spAutoFit/>
          </a:bodyPr>
          <a:lstStyle/>
          <a:p>
            <a:r>
              <a:rPr lang="es-ES_tradnl" dirty="0" smtClean="0"/>
              <a:t>Intestino delgado</a:t>
            </a:r>
            <a:endParaRPr lang="en-US" dirty="0"/>
          </a:p>
        </p:txBody>
      </p:sp>
      <p:sp>
        <p:nvSpPr>
          <p:cNvPr id="39" name="TextBox 38"/>
          <p:cNvSpPr txBox="1"/>
          <p:nvPr/>
        </p:nvSpPr>
        <p:spPr>
          <a:xfrm>
            <a:off x="5943600" y="5715000"/>
            <a:ext cx="1447800" cy="369332"/>
          </a:xfrm>
          <a:prstGeom prst="rect">
            <a:avLst/>
          </a:prstGeom>
          <a:noFill/>
        </p:spPr>
        <p:txBody>
          <a:bodyPr wrap="square" rtlCol="0">
            <a:spAutoFit/>
          </a:bodyPr>
          <a:lstStyle/>
          <a:p>
            <a:r>
              <a:rPr lang="es-ES_tradnl" dirty="0" smtClean="0"/>
              <a:t>Recto</a:t>
            </a:r>
            <a:endParaRPr lang="en-US" dirty="0"/>
          </a:p>
        </p:txBody>
      </p:sp>
      <p:sp>
        <p:nvSpPr>
          <p:cNvPr id="40" name="TextBox 39"/>
          <p:cNvSpPr txBox="1"/>
          <p:nvPr/>
        </p:nvSpPr>
        <p:spPr>
          <a:xfrm>
            <a:off x="1752600" y="5867400"/>
            <a:ext cx="1371600" cy="369332"/>
          </a:xfrm>
          <a:prstGeom prst="rect">
            <a:avLst/>
          </a:prstGeom>
          <a:noFill/>
        </p:spPr>
        <p:txBody>
          <a:bodyPr wrap="square" rtlCol="0">
            <a:spAutoFit/>
          </a:bodyPr>
          <a:lstStyle/>
          <a:p>
            <a:r>
              <a:rPr lang="es-ES_tradnl" dirty="0" smtClean="0"/>
              <a:t>Ano</a:t>
            </a:r>
            <a:endParaRPr lang="en-US" dirty="0"/>
          </a:p>
        </p:txBody>
      </p:sp>
      <p:sp>
        <p:nvSpPr>
          <p:cNvPr id="41" name="TextBox 40"/>
          <p:cNvSpPr txBox="1"/>
          <p:nvPr/>
        </p:nvSpPr>
        <p:spPr>
          <a:xfrm>
            <a:off x="1600200" y="4114800"/>
            <a:ext cx="1066800" cy="646331"/>
          </a:xfrm>
          <a:prstGeom prst="rect">
            <a:avLst/>
          </a:prstGeom>
          <a:noFill/>
        </p:spPr>
        <p:txBody>
          <a:bodyPr wrap="square" rtlCol="0">
            <a:spAutoFit/>
          </a:bodyPr>
          <a:lstStyle/>
          <a:p>
            <a:r>
              <a:rPr lang="es-ES_tradnl" dirty="0" smtClean="0"/>
              <a:t>Hígado</a:t>
            </a:r>
          </a:p>
          <a:p>
            <a:endParaRPr lang="en-US" dirty="0"/>
          </a:p>
        </p:txBody>
      </p:sp>
      <p:sp>
        <p:nvSpPr>
          <p:cNvPr id="42" name="TextBox 41"/>
          <p:cNvSpPr txBox="1"/>
          <p:nvPr/>
        </p:nvSpPr>
        <p:spPr>
          <a:xfrm>
            <a:off x="1524000" y="4724400"/>
            <a:ext cx="1676400" cy="369332"/>
          </a:xfrm>
          <a:prstGeom prst="rect">
            <a:avLst/>
          </a:prstGeom>
          <a:noFill/>
        </p:spPr>
        <p:txBody>
          <a:bodyPr wrap="square" rtlCol="0">
            <a:spAutoFit/>
          </a:bodyPr>
          <a:lstStyle/>
          <a:p>
            <a:r>
              <a:rPr lang="es-ES_tradnl" dirty="0" smtClean="0"/>
              <a:t>Vesícula biliar</a:t>
            </a:r>
          </a:p>
        </p:txBody>
      </p:sp>
      <p:sp>
        <p:nvSpPr>
          <p:cNvPr id="43" name="TextBox 42"/>
          <p:cNvSpPr txBox="1"/>
          <p:nvPr/>
        </p:nvSpPr>
        <p:spPr>
          <a:xfrm>
            <a:off x="1295400" y="5105400"/>
            <a:ext cx="1981200" cy="369332"/>
          </a:xfrm>
          <a:prstGeom prst="rect">
            <a:avLst/>
          </a:prstGeom>
          <a:noFill/>
        </p:spPr>
        <p:txBody>
          <a:bodyPr wrap="square" rtlCol="0">
            <a:spAutoFit/>
          </a:bodyPr>
          <a:lstStyle/>
          <a:p>
            <a:r>
              <a:rPr lang="es-ES_tradnl" dirty="0" smtClean="0"/>
              <a:t>Intestino grueso</a:t>
            </a:r>
            <a:endParaRPr lang="en-US" dirty="0"/>
          </a:p>
        </p:txBody>
      </p:sp>
      <p:sp>
        <p:nvSpPr>
          <p:cNvPr id="44" name="TextBox 43"/>
          <p:cNvSpPr txBox="1"/>
          <p:nvPr/>
        </p:nvSpPr>
        <p:spPr>
          <a:xfrm>
            <a:off x="1676400" y="5334000"/>
            <a:ext cx="1371600" cy="369332"/>
          </a:xfrm>
          <a:prstGeom prst="rect">
            <a:avLst/>
          </a:prstGeom>
          <a:noFill/>
        </p:spPr>
        <p:txBody>
          <a:bodyPr wrap="square" rtlCol="0">
            <a:spAutoFit/>
          </a:bodyPr>
          <a:lstStyle/>
          <a:p>
            <a:r>
              <a:rPr lang="es-ES_tradnl" dirty="0" smtClean="0"/>
              <a:t>Apéndice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3100" b="1" cap="all" dirty="0" smtClean="0">
                <a:solidFill>
                  <a:srgbClr val="060600"/>
                </a:solidFill>
              </a:rPr>
              <a:t>¿Cómo funciona el </a:t>
            </a:r>
            <a:r>
              <a:rPr lang="es-ES" sz="3100" b="1" cap="all" dirty="0" smtClean="0">
                <a:solidFill>
                  <a:srgbClr val="060600"/>
                </a:solidFill>
              </a:rPr>
              <a:t>aparato </a:t>
            </a:r>
            <a:r>
              <a:rPr lang="es-ES" sz="3100" b="1" cap="all" dirty="0" smtClean="0">
                <a:solidFill>
                  <a:srgbClr val="060600"/>
                </a:solidFill>
              </a:rPr>
              <a:t>digestivo?</a:t>
            </a:r>
            <a:endParaRPr lang="en-US" dirty="0">
              <a:solidFill>
                <a:srgbClr val="060600"/>
              </a:solidFill>
            </a:endParaRPr>
          </a:p>
        </p:txBody>
      </p:sp>
      <p:sp>
        <p:nvSpPr>
          <p:cNvPr id="3" name="Content Placeholder 2"/>
          <p:cNvSpPr>
            <a:spLocks noGrp="1"/>
          </p:cNvSpPr>
          <p:nvPr>
            <p:ph sz="quarter" idx="1"/>
          </p:nvPr>
        </p:nvSpPr>
        <p:spPr>
          <a:xfrm>
            <a:off x="609600" y="1894918"/>
            <a:ext cx="8153400" cy="4963081"/>
          </a:xfrm>
        </p:spPr>
        <p:txBody>
          <a:bodyPr>
            <a:normAutofit fontScale="55000" lnSpcReduction="20000"/>
          </a:bodyPr>
          <a:lstStyle/>
          <a:p>
            <a:r>
              <a:rPr lang="es-ES" sz="3600" dirty="0" smtClean="0"/>
              <a:t>Cuanto te pones un alimento en la boca, los dientes lo trituran hasta que junto con la saliva se forma una masa llamada bolo. La lengua dirige el bolo hacia la laringe. </a:t>
            </a:r>
          </a:p>
          <a:p>
            <a:r>
              <a:rPr lang="es-ES" sz="3600" dirty="0" smtClean="0"/>
              <a:t>En su camino la epiglotis cierra el paseo hacia la tráquea para que el bolo siga su camino apropiado y no vaya hacia los pulmones.</a:t>
            </a:r>
          </a:p>
          <a:p>
            <a:r>
              <a:rPr lang="es-ES" sz="3600" dirty="0" smtClean="0"/>
              <a:t> Así pasa al esófago, un tubo que conecta la faringe con el estómago.</a:t>
            </a:r>
            <a:endParaRPr lang="en-US" sz="3600" dirty="0" smtClean="0"/>
          </a:p>
          <a:p>
            <a:r>
              <a:rPr lang="es-ES" sz="3600" dirty="0" smtClean="0"/>
              <a:t>En el estómago el bolo se descompone en componentes más pequeños gracias a los jugos gástricos que segrega el estómago y a sus propios músculos. </a:t>
            </a:r>
          </a:p>
          <a:p>
            <a:r>
              <a:rPr lang="es-ES" sz="3600" dirty="0" smtClean="0"/>
              <a:t>Pasa al intestino delgado (un tubo de más o menos seis metros) donde se absorberán los nutrientes. </a:t>
            </a:r>
          </a:p>
          <a:p>
            <a:r>
              <a:rPr lang="es-ES" sz="3600" dirty="0" smtClean="0"/>
              <a:t>El hígado, el páncreas y la vesícula biliar ayudan a descomponer los alimentos para que se puedan absorber de forma apropiada. </a:t>
            </a:r>
            <a:endParaRPr lang="en-US" sz="3600" dirty="0" smtClean="0"/>
          </a:p>
          <a:p>
            <a:r>
              <a:rPr lang="es-ES" sz="3600" dirty="0" smtClean="0"/>
              <a:t>Los restos que no se pueden absorber pasan al intestino grueso. Aquí pierden agua por lo que se vuelven sólidos. </a:t>
            </a:r>
          </a:p>
          <a:p>
            <a:r>
              <a:rPr lang="es-ES" sz="3600" dirty="0" smtClean="0"/>
              <a:t>El paso final es expulsarlos del cuerpo a través del ano. </a:t>
            </a:r>
            <a:endParaRPr lang="en-US" sz="3600" dirty="0" smtClean="0"/>
          </a:p>
          <a:p>
            <a:pPr>
              <a:buNone/>
            </a:pPr>
            <a:r>
              <a:rPr lang="es-ES" sz="3600" dirty="0" smtClean="0"/>
              <a:t> </a:t>
            </a:r>
            <a:endParaRPr lang="en-US" sz="3600"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636318" y="1600200"/>
            <a:ext cx="8153400" cy="2286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solidFill>
                  <a:schemeClr val="bg1"/>
                </a:solidFill>
              </a:rPr>
              <a:t>¿</a:t>
            </a:r>
            <a:r>
              <a:rPr lang="en-US" sz="4000" dirty="0" err="1">
                <a:solidFill>
                  <a:schemeClr val="bg1"/>
                </a:solidFill>
              </a:rPr>
              <a:t>Conoces</a:t>
            </a:r>
            <a:r>
              <a:rPr lang="en-US" sz="4000" dirty="0">
                <a:solidFill>
                  <a:schemeClr val="bg1"/>
                </a:solidFill>
              </a:rPr>
              <a:t> </a:t>
            </a:r>
            <a:r>
              <a:rPr lang="en-US" sz="4000" dirty="0" err="1">
                <a:solidFill>
                  <a:schemeClr val="bg1"/>
                </a:solidFill>
              </a:rPr>
              <a:t>algunos</a:t>
            </a:r>
            <a:r>
              <a:rPr lang="en-US" sz="4000" dirty="0">
                <a:solidFill>
                  <a:schemeClr val="bg1"/>
                </a:solidFill>
              </a:rPr>
              <a:t> </a:t>
            </a:r>
            <a:r>
              <a:rPr lang="en-US" sz="4000" dirty="0" err="1">
                <a:solidFill>
                  <a:schemeClr val="bg1"/>
                </a:solidFill>
              </a:rPr>
              <a:t>problemas</a:t>
            </a:r>
            <a:r>
              <a:rPr lang="en-US" sz="4000" dirty="0">
                <a:solidFill>
                  <a:schemeClr val="bg1"/>
                </a:solidFill>
              </a:rPr>
              <a:t> del </a:t>
            </a:r>
            <a:r>
              <a:rPr lang="en-US" sz="4000" dirty="0" err="1">
                <a:solidFill>
                  <a:schemeClr val="bg1"/>
                </a:solidFill>
              </a:rPr>
              <a:t>aparato</a:t>
            </a:r>
            <a:r>
              <a:rPr lang="en-US" sz="4000" dirty="0">
                <a:solidFill>
                  <a:schemeClr val="bg1"/>
                </a:solidFill>
              </a:rPr>
              <a:t> </a:t>
            </a:r>
            <a:r>
              <a:rPr lang="en-US" sz="4000" dirty="0" err="1">
                <a:solidFill>
                  <a:schemeClr val="bg1"/>
                </a:solidFill>
              </a:rPr>
              <a:t>digestivo</a:t>
            </a:r>
            <a:r>
              <a:rPr lang="en-US" sz="4000" dirty="0" smtClean="0">
                <a:solidFill>
                  <a:schemeClr val="bg1"/>
                </a:solidFill>
              </a:rPr>
              <a:t>?</a:t>
            </a:r>
          </a:p>
          <a:p>
            <a:pPr algn="ctr"/>
            <a:r>
              <a:rPr lang="en-US" sz="4000" dirty="0" smtClean="0">
                <a:solidFill>
                  <a:schemeClr val="bg1"/>
                </a:solidFill>
              </a:rPr>
              <a:t>¿</a:t>
            </a:r>
            <a:r>
              <a:rPr lang="en-US" sz="4000" dirty="0" err="1" smtClean="0">
                <a:solidFill>
                  <a:schemeClr val="bg1"/>
                </a:solidFill>
              </a:rPr>
              <a:t>Cu</a:t>
            </a:r>
            <a:r>
              <a:rPr lang="en-US" sz="4000" dirty="0" err="1" smtClean="0">
                <a:solidFill>
                  <a:schemeClr val="bg1"/>
                </a:solidFill>
              </a:rPr>
              <a:t>áles</a:t>
            </a:r>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32461928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smtClean="0">
                <a:solidFill>
                  <a:srgbClr val="060600"/>
                </a:solidFill>
              </a:rPr>
              <a:t>Lectura médica. La hepatitis</a:t>
            </a:r>
            <a:endParaRPr lang="en-US" dirty="0">
              <a:solidFill>
                <a:srgbClr val="060600"/>
              </a:solidFill>
            </a:endParaRPr>
          </a:p>
        </p:txBody>
      </p:sp>
      <p:sp>
        <p:nvSpPr>
          <p:cNvPr id="3" name="Content Placeholder 2"/>
          <p:cNvSpPr>
            <a:spLocks noGrp="1"/>
          </p:cNvSpPr>
          <p:nvPr>
            <p:ph sz="quarter" idx="1"/>
          </p:nvPr>
        </p:nvSpPr>
        <p:spPr/>
        <p:txBody>
          <a:bodyPr>
            <a:normAutofit/>
          </a:bodyPr>
          <a:lstStyle/>
          <a:p>
            <a:r>
              <a:rPr lang="es-ES" dirty="0" smtClean="0"/>
              <a:t>La hepatitis es uno de los problemas más serios que puede sufrir el hígado. </a:t>
            </a:r>
          </a:p>
          <a:p>
            <a:r>
              <a:rPr lang="es-ES" dirty="0" smtClean="0"/>
              <a:t>El hígado ayuda al organismo a digerir los alimentos, almacenar energía y eliminar las toxinas.</a:t>
            </a:r>
          </a:p>
          <a:p>
            <a:r>
              <a:rPr lang="es-ES" dirty="0" smtClean="0"/>
              <a:t>La hepatitis es la inflamación del hígado que impide su buen funcionamiento. </a:t>
            </a:r>
          </a:p>
          <a:p>
            <a:r>
              <a:rPr lang="es-ES" dirty="0" smtClean="0"/>
              <a:t>Puede llevar a la escarificación (cicatrices), denominada cirrosis o a un cáncer.</a:t>
            </a:r>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smtClean="0">
                <a:solidFill>
                  <a:srgbClr val="060600"/>
                </a:solidFill>
              </a:rPr>
              <a:t>Lectura médica. La hepatitis (cont.)</a:t>
            </a:r>
            <a:endParaRPr lang="en-US" dirty="0">
              <a:solidFill>
                <a:srgbClr val="060600"/>
              </a:solidFill>
            </a:endParaRPr>
          </a:p>
        </p:txBody>
      </p:sp>
      <p:sp>
        <p:nvSpPr>
          <p:cNvPr id="3" name="Content Placeholder 2"/>
          <p:cNvSpPr>
            <a:spLocks noGrp="1"/>
          </p:cNvSpPr>
          <p:nvPr>
            <p:ph sz="quarter" idx="1"/>
          </p:nvPr>
        </p:nvSpPr>
        <p:spPr/>
        <p:txBody>
          <a:bodyPr>
            <a:normAutofit fontScale="77500" lnSpcReduction="20000"/>
          </a:bodyPr>
          <a:lstStyle/>
          <a:p>
            <a:r>
              <a:rPr lang="es-ES" dirty="0" smtClean="0"/>
              <a:t>Los virus causan la mayoría de los casos de hepatitis. </a:t>
            </a:r>
          </a:p>
          <a:p>
            <a:r>
              <a:rPr lang="es-ES" dirty="0" smtClean="0"/>
              <a:t>El tipo de hepatitis recibe su nombre de acuerdo con el virus que la produjo; por ejemplo, hepatitis A, hepatitis B o hepatitis C. </a:t>
            </a:r>
          </a:p>
          <a:p>
            <a:r>
              <a:rPr lang="es-ES" dirty="0" smtClean="0"/>
              <a:t>El consumo de drogas o alcohol también puede provocar una hepatitis. </a:t>
            </a:r>
          </a:p>
          <a:p>
            <a:r>
              <a:rPr lang="es-ES" dirty="0" smtClean="0"/>
              <a:t>En otros casos, su organismo ataca equivocadamente sus propios tejidos. </a:t>
            </a:r>
          </a:p>
          <a:p>
            <a:r>
              <a:rPr lang="es-ES" dirty="0" smtClean="0"/>
              <a:t>Usted puede ayudar a prevenir algunas formas virales mediante la vacunación. </a:t>
            </a:r>
          </a:p>
          <a:p>
            <a:r>
              <a:rPr lang="es-ES" dirty="0" smtClean="0"/>
              <a:t>Algunas veces, la hepatitis desaparece espontáneamente. Si no sucede así, puede tratarse con fármacos. </a:t>
            </a:r>
          </a:p>
          <a:p>
            <a:r>
              <a:rPr lang="es-ES" dirty="0" smtClean="0"/>
              <a:t>Algunas otras veces, la hepatitis dura toda la vida</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solidFill>
                  <a:srgbClr val="060600"/>
                </a:solidFill>
              </a:rPr>
              <a:t>Síntomas de la </a:t>
            </a:r>
            <a:r>
              <a:rPr lang="es-ES_tradnl" dirty="0" smtClean="0">
                <a:solidFill>
                  <a:srgbClr val="060600"/>
                </a:solidFill>
              </a:rPr>
              <a:t>hepatitis</a:t>
            </a:r>
            <a:endParaRPr lang="en-US" dirty="0">
              <a:solidFill>
                <a:srgbClr val="060600"/>
              </a:solidFill>
            </a:endParaRPr>
          </a:p>
        </p:txBody>
      </p:sp>
      <p:sp>
        <p:nvSpPr>
          <p:cNvPr id="3" name="Content Placeholder 2"/>
          <p:cNvSpPr>
            <a:spLocks noGrp="1"/>
          </p:cNvSpPr>
          <p:nvPr>
            <p:ph sz="quarter" idx="1"/>
          </p:nvPr>
        </p:nvSpPr>
        <p:spPr/>
        <p:txBody>
          <a:bodyPr>
            <a:normAutofit lnSpcReduction="10000"/>
          </a:bodyPr>
          <a:lstStyle/>
          <a:p>
            <a:r>
              <a:rPr lang="es-ES" dirty="0" smtClean="0"/>
              <a:t>Algunas personas que tienen hepatitis no presentan síntomas. </a:t>
            </a:r>
          </a:p>
          <a:p>
            <a:pPr>
              <a:buNone/>
            </a:pPr>
            <a:r>
              <a:rPr lang="en-US" dirty="0" err="1" smtClean="0"/>
              <a:t>Otras</a:t>
            </a:r>
            <a:r>
              <a:rPr lang="en-US" dirty="0" smtClean="0"/>
              <a:t> </a:t>
            </a:r>
            <a:r>
              <a:rPr lang="en-US" dirty="0" err="1" smtClean="0"/>
              <a:t>pueden</a:t>
            </a:r>
            <a:r>
              <a:rPr lang="en-US" dirty="0" smtClean="0"/>
              <a:t> </a:t>
            </a:r>
            <a:r>
              <a:rPr lang="en-US" dirty="0" err="1" smtClean="0"/>
              <a:t>presentar</a:t>
            </a:r>
            <a:r>
              <a:rPr lang="en-US" dirty="0" smtClean="0"/>
              <a:t>:</a:t>
            </a:r>
          </a:p>
          <a:p>
            <a:pPr lvl="0"/>
            <a:r>
              <a:rPr lang="en-US" dirty="0" err="1" smtClean="0"/>
              <a:t>Pérdida</a:t>
            </a:r>
            <a:r>
              <a:rPr lang="en-US" dirty="0" smtClean="0"/>
              <a:t> del </a:t>
            </a:r>
            <a:r>
              <a:rPr lang="en-US" dirty="0" err="1" smtClean="0"/>
              <a:t>apetito</a:t>
            </a:r>
            <a:r>
              <a:rPr lang="en-US" dirty="0" smtClean="0"/>
              <a:t> </a:t>
            </a:r>
          </a:p>
          <a:p>
            <a:pPr lvl="0"/>
            <a:r>
              <a:rPr lang="en-US" dirty="0" err="1" smtClean="0"/>
              <a:t>Náusea</a:t>
            </a:r>
            <a:r>
              <a:rPr lang="en-US" dirty="0" smtClean="0"/>
              <a:t> y </a:t>
            </a:r>
            <a:r>
              <a:rPr lang="en-US" dirty="0" err="1" smtClean="0"/>
              <a:t>vómitos</a:t>
            </a:r>
            <a:r>
              <a:rPr lang="en-US" dirty="0" smtClean="0"/>
              <a:t> </a:t>
            </a:r>
          </a:p>
          <a:p>
            <a:pPr lvl="0"/>
            <a:r>
              <a:rPr lang="en-US" dirty="0" err="1" smtClean="0"/>
              <a:t>Diarrea</a:t>
            </a:r>
            <a:r>
              <a:rPr lang="en-US" dirty="0" smtClean="0"/>
              <a:t> </a:t>
            </a:r>
          </a:p>
          <a:p>
            <a:pPr lvl="0"/>
            <a:r>
              <a:rPr lang="es-ES" dirty="0" smtClean="0"/>
              <a:t>Orina oscura y evacuaciones de coloración pálida</a:t>
            </a:r>
            <a:endParaRPr lang="en-US" dirty="0" smtClean="0"/>
          </a:p>
          <a:p>
            <a:pPr lvl="0"/>
            <a:r>
              <a:rPr lang="en-US" dirty="0" smtClean="0"/>
              <a:t>Dolor abdominal</a:t>
            </a:r>
          </a:p>
          <a:p>
            <a:pPr lvl="0"/>
            <a:r>
              <a:rPr lang="es-ES" dirty="0" smtClean="0"/>
              <a:t>Ictericia, tonalidad amarilla de la piel y los ojos </a:t>
            </a:r>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smtClean="0">
                <a:solidFill>
                  <a:srgbClr val="060600"/>
                </a:solidFill>
              </a:rPr>
              <a:t>Hepatitis A </a:t>
            </a:r>
            <a:endParaRPr lang="en-US" dirty="0">
              <a:solidFill>
                <a:srgbClr val="060600"/>
              </a:solidFill>
            </a:endParaRPr>
          </a:p>
        </p:txBody>
      </p:sp>
      <p:sp>
        <p:nvSpPr>
          <p:cNvPr id="3" name="Content Placeholder 2"/>
          <p:cNvSpPr>
            <a:spLocks noGrp="1"/>
          </p:cNvSpPr>
          <p:nvPr>
            <p:ph sz="quarter" idx="1"/>
          </p:nvPr>
        </p:nvSpPr>
        <p:spPr>
          <a:xfrm>
            <a:off x="612648" y="1600200"/>
            <a:ext cx="8153400" cy="4800600"/>
          </a:xfrm>
        </p:spPr>
        <p:txBody>
          <a:bodyPr>
            <a:normAutofit fontScale="92500" lnSpcReduction="10000"/>
          </a:bodyPr>
          <a:lstStyle/>
          <a:p>
            <a:r>
              <a:rPr lang="es-ES" dirty="0" smtClean="0"/>
              <a:t>La hepatitis A es un tipo de hepatitis causada por el virus de la hepatitis A (VHA). </a:t>
            </a:r>
          </a:p>
          <a:p>
            <a:r>
              <a:rPr lang="es-ES" dirty="0" smtClean="0"/>
              <a:t>La enfermedad se disemina principalmente a través de agua o alimentos contaminados con heces de una persona infectada. </a:t>
            </a:r>
          </a:p>
          <a:p>
            <a:r>
              <a:rPr lang="en-US" dirty="0" smtClean="0"/>
              <a:t>Es </a:t>
            </a:r>
            <a:r>
              <a:rPr lang="en-US" dirty="0" err="1" smtClean="0"/>
              <a:t>posible</a:t>
            </a:r>
            <a:r>
              <a:rPr lang="en-US" dirty="0" smtClean="0"/>
              <a:t> </a:t>
            </a:r>
            <a:r>
              <a:rPr lang="en-US" dirty="0" err="1" smtClean="0"/>
              <a:t>contagiarse</a:t>
            </a:r>
            <a:r>
              <a:rPr lang="en-US" dirty="0" smtClean="0"/>
              <a:t> con VHA </a:t>
            </a:r>
            <a:r>
              <a:rPr lang="en-US" dirty="0" err="1" smtClean="0"/>
              <a:t>por</a:t>
            </a:r>
            <a:r>
              <a:rPr lang="en-US" dirty="0" smtClean="0"/>
              <a:t>:</a:t>
            </a:r>
          </a:p>
          <a:p>
            <a:pPr lvl="1"/>
            <a:r>
              <a:rPr lang="es-ES" dirty="0" smtClean="0"/>
              <a:t>Comer alimentos preparados por una persona con el VHA que no se lavó las manos después de ir al baño </a:t>
            </a:r>
            <a:endParaRPr lang="en-US" dirty="0" smtClean="0"/>
          </a:p>
          <a:p>
            <a:pPr lvl="1"/>
            <a:r>
              <a:rPr lang="es-ES" dirty="0" smtClean="0"/>
              <a:t>Tener relaciones sexuales anales u orales con personas con el VHA </a:t>
            </a:r>
            <a:endParaRPr lang="en-US" dirty="0" smtClean="0"/>
          </a:p>
          <a:p>
            <a:pPr lvl="1"/>
            <a:r>
              <a:rPr lang="es-ES" dirty="0" smtClean="0"/>
              <a:t>No lavarse las manos después de cambiar un pañal </a:t>
            </a:r>
            <a:endParaRPr lang="en-US" dirty="0" smtClean="0"/>
          </a:p>
          <a:p>
            <a:pPr lvl="1"/>
            <a:r>
              <a:rPr lang="en-US" dirty="0" err="1" smtClean="0"/>
              <a:t>Beber</a:t>
            </a:r>
            <a:r>
              <a:rPr lang="en-US" dirty="0" smtClean="0"/>
              <a:t> </a:t>
            </a:r>
            <a:r>
              <a:rPr lang="en-US" dirty="0" err="1" smtClean="0"/>
              <a:t>agua</a:t>
            </a:r>
            <a:r>
              <a:rPr lang="en-US" dirty="0" smtClean="0"/>
              <a:t> </a:t>
            </a:r>
            <a:r>
              <a:rPr lang="en-US" dirty="0" err="1" smtClean="0"/>
              <a:t>contaminada</a:t>
            </a:r>
            <a:r>
              <a:rPr lang="en-US" dirty="0" smtClean="0"/>
              <a:t> </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Los adjetivos">
  <a:themeElements>
    <a:clrScheme name="Custom 4">
      <a:dk1>
        <a:srgbClr val="94031A"/>
      </a:dk1>
      <a:lt1>
        <a:sysClr val="window" lastClr="FFFFFF"/>
      </a:lt1>
      <a:dk2>
        <a:srgbClr val="F6FCFF"/>
      </a:dk2>
      <a:lt2>
        <a:srgbClr val="EBDDC3"/>
      </a:lt2>
      <a:accent1>
        <a:srgbClr val="D20C11"/>
      </a:accent1>
      <a:accent2>
        <a:srgbClr val="060600"/>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4">
    <a:dk1>
      <a:srgbClr val="94031A"/>
    </a:dk1>
    <a:lt1>
      <a:sysClr val="window" lastClr="FFFFFF"/>
    </a:lt1>
    <a:dk2>
      <a:srgbClr val="F6FCFF"/>
    </a:dk2>
    <a:lt2>
      <a:srgbClr val="EBDDC3"/>
    </a:lt2>
    <a:accent1>
      <a:srgbClr val="D20C11"/>
    </a:accent1>
    <a:accent2>
      <a:srgbClr val="060600"/>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Los adjetivos.thmx</Template>
  <TotalTime>935</TotalTime>
  <Words>1046</Words>
  <Application>Microsoft Macintosh PowerPoint</Application>
  <PresentationFormat>On-screen Show (4:3)</PresentationFormat>
  <Paragraphs>104</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Los adjetivos</vt:lpstr>
      <vt:lpstr>Capítulo 1 El aparato digestivo i El tracto intestinal</vt:lpstr>
      <vt:lpstr>Anatomía</vt:lpstr>
      <vt:lpstr>Anatomía</vt:lpstr>
      <vt:lpstr>¿Cómo funciona el aparato digestivo?</vt:lpstr>
      <vt:lpstr>PowerPoint Presentation</vt:lpstr>
      <vt:lpstr>Lectura médica. La hepatitis</vt:lpstr>
      <vt:lpstr>Lectura médica. La hepatitis (cont.)</vt:lpstr>
      <vt:lpstr>Síntomas de la hepatitis</vt:lpstr>
      <vt:lpstr>Hepatitis A </vt:lpstr>
      <vt:lpstr>Hepatitis A </vt:lpstr>
      <vt:lpstr>Hepatitis B </vt:lpstr>
      <vt:lpstr>Hepatitis B </vt:lpstr>
      <vt:lpstr>Hepatitis C </vt:lpstr>
      <vt:lpstr>Práctica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1 El aparato digestivo i El tracto intestinal</dc:title>
  <dc:creator>Alicia</dc:creator>
  <cp:lastModifiedBy>Alicia Giralt</cp:lastModifiedBy>
  <cp:revision>19</cp:revision>
  <dcterms:created xsi:type="dcterms:W3CDTF">2010-08-28T21:04:24Z</dcterms:created>
  <dcterms:modified xsi:type="dcterms:W3CDTF">2012-12-20T04:38:44Z</dcterms:modified>
</cp:coreProperties>
</file>