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8" r:id="rId3"/>
    <p:sldId id="257" r:id="rId4"/>
    <p:sldId id="260" r:id="rId5"/>
    <p:sldId id="258" r:id="rId6"/>
    <p:sldId id="259" r:id="rId7"/>
    <p:sldId id="261" r:id="rId8"/>
    <p:sldId id="262" r:id="rId9"/>
    <p:sldId id="265" r:id="rId10"/>
    <p:sldId id="266" r:id="rId11"/>
    <p:sldId id="263" r:id="rId12"/>
    <p:sldId id="264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1DEABC-D766-4322-8E78-B830FAE35C72}" type="datetime4">
              <a:rPr lang="en-US" smtClean="0"/>
              <a:pPr/>
              <a:t>December 20, 2012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62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131F9E-604E-4343-9F29-EF72E8231CAD}" type="datetime4">
              <a:rPr lang="en-US" smtClean="0"/>
              <a:pPr/>
              <a:t>December 20, 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34A8E1CE-37F8-4102-8DF9-852A0A51F293}" type="datetime4">
              <a:rPr lang="en-US" smtClean="0"/>
              <a:pPr/>
              <a:t>December 20, 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0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33F43-3E86-47E4-BFBB-2476D384E1C6}" type="datetime4">
              <a:rPr lang="en-US" smtClean="0"/>
              <a:pPr/>
              <a:t>December 20, 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1663BA-01FC-4367-B6F3-ABB2645D55F1}" type="datetime4">
              <a:rPr lang="en-US" smtClean="0"/>
              <a:pPr/>
              <a:t>December 20, 2012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23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9B19C71-EC74-44AF-B27E-FC7DC3C3A61D}" type="datetime4">
              <a:rPr lang="en-US" smtClean="0"/>
              <a:pPr/>
              <a:t>December 20, 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3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A5CDA29-3CBE-48EA-92AE-A996835462BA}" type="datetime4">
              <a:rPr lang="en-US" smtClean="0"/>
              <a:pPr/>
              <a:t>December 20, 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1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C054-3869-4501-B163-1BBFDE8DCE04}" type="datetime4">
              <a:rPr lang="en-US" smtClean="0"/>
              <a:pPr/>
              <a:t>December 20, 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4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63D831-56C1-49CF-8EF7-8B9A98402BCD}" type="datetime4">
              <a:rPr lang="en-US" smtClean="0"/>
              <a:pPr/>
              <a:t>December 20,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9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D5615-7F4F-4584-84D5-CC95918C321F}" type="datetime4">
              <a:rPr lang="en-US" smtClean="0"/>
              <a:pPr/>
              <a:t>December 20, 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3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76EEA923-9BEE-48CE-9F28-5B525F399BAD}" type="datetime4">
              <a:rPr lang="en-US" smtClean="0"/>
              <a:pPr/>
              <a:t>December 20, 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86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6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17D0EFEE-2756-4A20-BF2A-63F0A94F99AC}" type="datetime4">
              <a:rPr lang="en-US" smtClean="0"/>
              <a:pPr/>
              <a:t>December 20,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err="1"/>
              <a:t>Capítulo</a:t>
            </a:r>
            <a:r>
              <a:rPr lang="en-US" sz="3600" dirty="0"/>
              <a:t> 5</a:t>
            </a:r>
            <a:br>
              <a:rPr lang="en-US" sz="3600" dirty="0"/>
            </a:br>
            <a:r>
              <a:rPr lang="en-US" sz="3600" dirty="0" smtClean="0"/>
              <a:t>El </a:t>
            </a:r>
            <a:r>
              <a:rPr lang="en-US" sz="3600" dirty="0" err="1" smtClean="0"/>
              <a:t>aparato</a:t>
            </a:r>
            <a:r>
              <a:rPr lang="en-US" sz="3600" dirty="0" smtClean="0"/>
              <a:t> </a:t>
            </a:r>
            <a:r>
              <a:rPr lang="en-US" sz="3600" dirty="0" err="1" smtClean="0"/>
              <a:t>locomotor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558542" y="6255765"/>
            <a:ext cx="2671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Espa</a:t>
            </a:r>
            <a:r>
              <a:rPr lang="en-US" dirty="0" err="1" smtClean="0"/>
              <a:t>ñol</a:t>
            </a:r>
            <a:r>
              <a:rPr lang="en-US" dirty="0" smtClean="0"/>
              <a:t> </a:t>
            </a:r>
            <a:r>
              <a:rPr lang="en-US" dirty="0" err="1" smtClean="0"/>
              <a:t>médico</a:t>
            </a:r>
            <a:r>
              <a:rPr lang="en-US" dirty="0" smtClean="0"/>
              <a:t> y </a:t>
            </a:r>
            <a:r>
              <a:rPr lang="en-US" dirty="0" err="1" smtClean="0"/>
              <a:t>sociedad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8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02281" cy="13716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caídas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3725" indent="-457200"/>
            <a:r>
              <a:rPr lang="es-ES_tradnl" sz="2800" dirty="0" smtClean="0"/>
              <a:t>Cuide su </a:t>
            </a:r>
            <a:r>
              <a:rPr lang="es-ES_tradnl" sz="2800" dirty="0"/>
              <a:t>salud mediante el ejercicio y los exámenes físicos y oculares </a:t>
            </a:r>
            <a:r>
              <a:rPr lang="es-ES_tradnl" sz="2800" dirty="0" smtClean="0"/>
              <a:t>periódicos</a:t>
            </a:r>
          </a:p>
          <a:p>
            <a:pPr marL="593725" indent="-457200"/>
            <a:r>
              <a:rPr lang="es-ES_tradnl" sz="2800" dirty="0"/>
              <a:t>L</a:t>
            </a:r>
            <a:r>
              <a:rPr lang="es-ES_tradnl" sz="2800" dirty="0" smtClean="0"/>
              <a:t>íbrese </a:t>
            </a:r>
            <a:r>
              <a:rPr lang="es-ES_tradnl" sz="2800" dirty="0"/>
              <a:t>de los peligros de tropezarse en su casa </a:t>
            </a:r>
            <a:endParaRPr lang="es-ES_tradnl" sz="2800" dirty="0" smtClean="0"/>
          </a:p>
          <a:p>
            <a:pPr marL="593725" indent="-457200"/>
            <a:r>
              <a:rPr lang="es-ES_tradnl" sz="2800" dirty="0" smtClean="0"/>
              <a:t>Use zapatos </a:t>
            </a:r>
            <a:r>
              <a:rPr lang="es-ES_tradnl" sz="2800" dirty="0"/>
              <a:t>que no resbalen </a:t>
            </a:r>
            <a:endParaRPr lang="es-ES_tradnl" sz="2800" dirty="0"/>
          </a:p>
          <a:p>
            <a:pPr marL="593725" indent="-457200"/>
            <a:r>
              <a:rPr lang="es-ES_tradnl" dirty="0" smtClean="0"/>
              <a:t>Para </a:t>
            </a:r>
            <a:r>
              <a:rPr lang="es-ES_tradnl" dirty="0"/>
              <a:t>reducir las posibilidades de fracturas óseas si se cae, asegúrese de tomar suficiente calcio y vitamina 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3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37339" cy="1371600"/>
          </a:xfrm>
        </p:spPr>
        <p:txBody>
          <a:bodyPr/>
          <a:lstStyle/>
          <a:p>
            <a:r>
              <a:rPr lang="es-ES_tradnl" dirty="0"/>
              <a:t>Las lesiones deportivas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sz="2800" dirty="0" smtClean="0"/>
              <a:t>En ocasiones, las actividades deportivas son causa de lesiones al aparato locomotor. Las más </a:t>
            </a:r>
            <a:r>
              <a:rPr lang="es-ES_tradnl" sz="2800" dirty="0"/>
              <a:t>comunes son:</a:t>
            </a:r>
            <a:endParaRPr lang="en-US" sz="2800" dirty="0"/>
          </a:p>
          <a:p>
            <a:pPr marL="914400" lvl="1" indent="-457200"/>
            <a:r>
              <a:rPr lang="en-US" sz="2800" dirty="0" err="1"/>
              <a:t>Torceduras</a:t>
            </a:r>
            <a:r>
              <a:rPr lang="en-US" sz="2800" dirty="0"/>
              <a:t> y </a:t>
            </a:r>
            <a:r>
              <a:rPr lang="en-US" sz="2800" dirty="0" err="1"/>
              <a:t>distensiones</a:t>
            </a:r>
            <a:endParaRPr lang="en-US" sz="2800" dirty="0"/>
          </a:p>
          <a:p>
            <a:pPr marL="914400" lvl="1" indent="-457200"/>
            <a:r>
              <a:rPr lang="en-US" sz="2800" dirty="0" err="1"/>
              <a:t>Lesiones</a:t>
            </a:r>
            <a:r>
              <a:rPr lang="en-US" sz="2800" dirty="0"/>
              <a:t> de </a:t>
            </a:r>
            <a:r>
              <a:rPr lang="en-US" sz="2800" dirty="0" err="1"/>
              <a:t>rodilla</a:t>
            </a:r>
            <a:endParaRPr lang="en-US" sz="2800" dirty="0"/>
          </a:p>
          <a:p>
            <a:pPr marL="914400" lvl="1" indent="-457200"/>
            <a:r>
              <a:rPr lang="en-US" sz="2800" dirty="0" err="1"/>
              <a:t>Inflamación</a:t>
            </a:r>
            <a:r>
              <a:rPr lang="en-US" sz="2800" dirty="0"/>
              <a:t> muscular</a:t>
            </a:r>
          </a:p>
          <a:p>
            <a:pPr marL="914400" lvl="1" indent="-457200"/>
            <a:r>
              <a:rPr lang="es-ES_tradnl" sz="2800" dirty="0"/>
              <a:t>Traumatismos en el tendón de Aquiles</a:t>
            </a:r>
            <a:endParaRPr lang="en-US" sz="2800" dirty="0"/>
          </a:p>
          <a:p>
            <a:pPr marL="914400" lvl="1" indent="-457200"/>
            <a:r>
              <a:rPr lang="es-ES_tradnl" sz="2800" dirty="0"/>
              <a:t>Dolor en el hueso de la tibia</a:t>
            </a:r>
            <a:endParaRPr lang="en-US" sz="2800" dirty="0"/>
          </a:p>
          <a:p>
            <a:pPr marL="914400" lvl="1" indent="-457200"/>
            <a:r>
              <a:rPr lang="en-US" sz="2800" dirty="0" err="1"/>
              <a:t>Fracturas</a:t>
            </a:r>
            <a:endParaRPr lang="en-US" sz="2800" dirty="0"/>
          </a:p>
          <a:p>
            <a:pPr marL="914400" lvl="1" indent="-457200"/>
            <a:r>
              <a:rPr lang="en-US" sz="2800" dirty="0" err="1"/>
              <a:t>Dislocaciones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Para </a:t>
            </a:r>
            <a:r>
              <a:rPr lang="en-US" sz="3200" dirty="0" err="1" smtClean="0"/>
              <a:t>evitar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lesiones</a:t>
            </a:r>
            <a:r>
              <a:rPr lang="en-US" sz="3200" dirty="0" smtClean="0"/>
              <a:t> </a:t>
            </a:r>
            <a:r>
              <a:rPr lang="en-US" sz="3200" dirty="0" err="1" smtClean="0"/>
              <a:t>deportivas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1"/>
            <a:ext cx="7620000" cy="2579750"/>
          </a:xfrm>
        </p:spPr>
        <p:txBody>
          <a:bodyPr/>
          <a:lstStyle/>
          <a:p>
            <a:pPr marL="800100" lvl="1" indent="-342900"/>
            <a:r>
              <a:rPr lang="es-ES_tradnl" sz="3200" dirty="0" smtClean="0"/>
              <a:t>Lleve ropa adecuada</a:t>
            </a:r>
          </a:p>
          <a:p>
            <a:pPr marL="800100" lvl="1" indent="-342900"/>
            <a:r>
              <a:rPr lang="es-ES_tradnl" sz="3200" dirty="0"/>
              <a:t>Estire los músculos antes y después de hacer ejercicio</a:t>
            </a:r>
          </a:p>
          <a:p>
            <a:pPr marL="800100" lvl="1" indent="-342900"/>
            <a:r>
              <a:rPr lang="es-ES_tradnl" sz="3200" dirty="0" smtClean="0"/>
              <a:t>Utilice </a:t>
            </a:r>
            <a:r>
              <a:rPr lang="es-ES_tradnl" sz="3200" dirty="0" smtClean="0"/>
              <a:t>el equipo adecuado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1269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Tratamiento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lesión</a:t>
            </a:r>
            <a:r>
              <a:rPr lang="en-US" dirty="0" smtClean="0"/>
              <a:t> </a:t>
            </a:r>
            <a:r>
              <a:rPr lang="en-US" dirty="0" err="1" smtClean="0"/>
              <a:t>deportiva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s-ES_tradnl" sz="2800" dirty="0" smtClean="0"/>
              <a:t>Use el método </a:t>
            </a:r>
            <a:r>
              <a:rPr lang="es-ES_tradnl" sz="2800" dirty="0"/>
              <a:t>RICE (reposo, hielo, compresión y elevación) para aliviar el dolor, reducir la inflamación y acelerar la </a:t>
            </a:r>
            <a:r>
              <a:rPr lang="es-ES_tradnl" sz="2800" dirty="0" smtClean="0"/>
              <a:t>curación</a:t>
            </a:r>
          </a:p>
          <a:p>
            <a:pPr lvl="1"/>
            <a:r>
              <a:rPr lang="es-ES_tradnl" sz="2800" dirty="0" smtClean="0"/>
              <a:t>Tome algún analgésico</a:t>
            </a:r>
          </a:p>
          <a:p>
            <a:pPr lvl="1"/>
            <a:r>
              <a:rPr lang="es-ES_tradnl" sz="2800" dirty="0" smtClean="0"/>
              <a:t>Inmovilice  </a:t>
            </a:r>
            <a:r>
              <a:rPr lang="es-ES_tradnl" sz="2800" dirty="0"/>
              <a:t>el área </a:t>
            </a:r>
            <a:r>
              <a:rPr lang="es-ES_tradnl" sz="2800" dirty="0" smtClean="0"/>
              <a:t>lesionada</a:t>
            </a:r>
          </a:p>
          <a:p>
            <a:pPr lvl="1"/>
            <a:r>
              <a:rPr lang="es-ES_tradnl" sz="2800" dirty="0" smtClean="0"/>
              <a:t>Tal vez </a:t>
            </a:r>
            <a:r>
              <a:rPr lang="es-ES_tradnl" sz="2800" dirty="0" smtClean="0"/>
              <a:t>necesite rehabilitación </a:t>
            </a:r>
            <a:endParaRPr lang="es-ES_tradnl" sz="2800" dirty="0" smtClean="0"/>
          </a:p>
          <a:p>
            <a:pPr lvl="1"/>
            <a:r>
              <a:rPr lang="es-ES_tradnl" sz="2800" dirty="0" smtClean="0"/>
              <a:t>En algunas ocasiones, el médico recomendará </a:t>
            </a:r>
            <a:r>
              <a:rPr lang="es-ES_tradnl" sz="2800" dirty="0" smtClean="0"/>
              <a:t>alg</a:t>
            </a:r>
            <a:r>
              <a:rPr lang="es-ES_tradnl" sz="2800" dirty="0" smtClean="0"/>
              <a:t>ún tipo de</a:t>
            </a:r>
            <a:r>
              <a:rPr lang="es-ES_tradnl" sz="2800" dirty="0" smtClean="0"/>
              <a:t> </a:t>
            </a:r>
            <a:r>
              <a:rPr lang="es-ES_tradnl" sz="2800" dirty="0" smtClean="0"/>
              <a:t>cirugía</a:t>
            </a:r>
            <a:r>
              <a:rPr lang="es-ES_tradnl" sz="2800" dirty="0"/>
              <a:t>.</a:t>
            </a:r>
            <a:endParaRPr lang="en-US" sz="2800" dirty="0"/>
          </a:p>
          <a:p>
            <a:pPr marL="617220" lvl="1" indent="-34290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5178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en-US" dirty="0" err="1" smtClean="0"/>
              <a:t>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</a:t>
            </a:r>
            <a:r>
              <a:rPr lang="en-US" dirty="0" err="1" smtClean="0"/>
              <a:t>úntate</a:t>
            </a:r>
            <a:r>
              <a:rPr lang="en-US" dirty="0" smtClean="0"/>
              <a:t> con dos </a:t>
            </a:r>
            <a:r>
              <a:rPr lang="en-US" dirty="0" err="1" smtClean="0"/>
              <a:t>compañeros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Uno </a:t>
            </a:r>
            <a:r>
              <a:rPr lang="en-US" dirty="0" err="1" smtClean="0"/>
              <a:t>será</a:t>
            </a:r>
            <a:r>
              <a:rPr lang="en-US" dirty="0" smtClean="0"/>
              <a:t> el </a:t>
            </a:r>
            <a:r>
              <a:rPr lang="en-US" dirty="0" err="1" smtClean="0"/>
              <a:t>paciente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habla</a:t>
            </a:r>
            <a:r>
              <a:rPr lang="en-US" dirty="0" smtClean="0"/>
              <a:t> </a:t>
            </a:r>
            <a:r>
              <a:rPr lang="en-US" dirty="0" err="1" smtClean="0"/>
              <a:t>inglés</a:t>
            </a:r>
            <a:r>
              <a:rPr lang="en-US" dirty="0" smtClean="0"/>
              <a:t>, </a:t>
            </a:r>
            <a:r>
              <a:rPr lang="en-US" dirty="0" err="1" smtClean="0"/>
              <a:t>otro</a:t>
            </a:r>
            <a:r>
              <a:rPr lang="en-US" dirty="0" smtClean="0"/>
              <a:t> el </a:t>
            </a:r>
            <a:r>
              <a:rPr lang="en-US" dirty="0" err="1" smtClean="0"/>
              <a:t>médico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habla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 y el </a:t>
            </a:r>
            <a:r>
              <a:rPr lang="en-US" dirty="0" err="1" smtClean="0"/>
              <a:t>tercero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el </a:t>
            </a:r>
            <a:r>
              <a:rPr lang="en-US" dirty="0" err="1" smtClean="0"/>
              <a:t>intérprete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paciente</a:t>
            </a:r>
            <a:r>
              <a:rPr lang="en-US" dirty="0" smtClean="0"/>
              <a:t> </a:t>
            </a:r>
            <a:r>
              <a:rPr lang="en-US" dirty="0" err="1" smtClean="0"/>
              <a:t>presenta</a:t>
            </a:r>
            <a:r>
              <a:rPr lang="en-US" dirty="0" smtClean="0"/>
              <a:t> </a:t>
            </a:r>
            <a:r>
              <a:rPr lang="en-US" dirty="0" err="1" smtClean="0"/>
              <a:t>síntomas</a:t>
            </a:r>
            <a:r>
              <a:rPr lang="en-US" dirty="0" smtClean="0"/>
              <a:t> de </a:t>
            </a:r>
            <a:r>
              <a:rPr lang="en-US" dirty="0" err="1" smtClean="0"/>
              <a:t>tener</a:t>
            </a:r>
            <a:r>
              <a:rPr lang="en-US" dirty="0" smtClean="0"/>
              <a:t> un </a:t>
            </a:r>
            <a:r>
              <a:rPr lang="en-US" dirty="0" err="1" smtClean="0"/>
              <a:t>hueso</a:t>
            </a:r>
            <a:r>
              <a:rPr lang="en-US" dirty="0" smtClean="0"/>
              <a:t> </a:t>
            </a:r>
            <a:r>
              <a:rPr lang="en-US" dirty="0" err="1" smtClean="0"/>
              <a:t>fracturado</a:t>
            </a:r>
            <a:r>
              <a:rPr lang="en-US" dirty="0" smtClean="0"/>
              <a:t>. </a:t>
            </a:r>
            <a:r>
              <a:rPr lang="en-US" dirty="0" err="1" smtClean="0"/>
              <a:t>Escribid</a:t>
            </a:r>
            <a:r>
              <a:rPr lang="en-US" dirty="0" smtClean="0"/>
              <a:t> el </a:t>
            </a:r>
            <a:r>
              <a:rPr lang="en-US" dirty="0" err="1" smtClean="0"/>
              <a:t>diálogo</a:t>
            </a:r>
            <a:r>
              <a:rPr lang="en-US" dirty="0" smtClean="0"/>
              <a:t> </a:t>
            </a:r>
            <a:r>
              <a:rPr lang="en-US" dirty="0" err="1" smtClean="0"/>
              <a:t>apropiado</a:t>
            </a:r>
            <a:r>
              <a:rPr lang="en-US" dirty="0" smtClean="0"/>
              <a:t>, </a:t>
            </a:r>
            <a:r>
              <a:rPr lang="en-US" dirty="0" err="1" smtClean="0"/>
              <a:t>incluyendo</a:t>
            </a:r>
            <a:r>
              <a:rPr lang="en-US" dirty="0" smtClean="0"/>
              <a:t> </a:t>
            </a:r>
            <a:r>
              <a:rPr lang="en-US" dirty="0" err="1" smtClean="0"/>
              <a:t>síntomas</a:t>
            </a:r>
            <a:r>
              <a:rPr lang="en-US" dirty="0" smtClean="0"/>
              <a:t>, </a:t>
            </a:r>
            <a:r>
              <a:rPr lang="en-US" dirty="0" err="1" smtClean="0"/>
              <a:t>pruebas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y </a:t>
            </a:r>
            <a:r>
              <a:rPr lang="en-US" dirty="0" err="1" smtClean="0"/>
              <a:t>tratamiento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4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Contenido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aparato</a:t>
            </a:r>
            <a:r>
              <a:rPr lang="en-US" dirty="0" smtClean="0"/>
              <a:t> </a:t>
            </a:r>
            <a:r>
              <a:rPr lang="en-US" dirty="0" err="1" smtClean="0"/>
              <a:t>locomotor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lesiones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0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5902" cy="137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aparato</a:t>
            </a:r>
            <a:r>
              <a:rPr lang="en-US" sz="3600" dirty="0" smtClean="0"/>
              <a:t> </a:t>
            </a:r>
            <a:r>
              <a:rPr lang="en-US" sz="3600" dirty="0" err="1" smtClean="0"/>
              <a:t>locomotor</a:t>
            </a:r>
            <a:r>
              <a:rPr lang="en-US" sz="3600" dirty="0" smtClean="0"/>
              <a:t> </a:t>
            </a:r>
            <a:r>
              <a:rPr lang="en-US" sz="3600" dirty="0" err="1" smtClean="0"/>
              <a:t>está</a:t>
            </a:r>
            <a:r>
              <a:rPr lang="en-US" sz="3600" dirty="0" smtClean="0"/>
              <a:t> </a:t>
            </a:r>
            <a:r>
              <a:rPr lang="en-US" sz="3600" dirty="0" err="1" smtClean="0"/>
              <a:t>compuesto</a:t>
            </a:r>
            <a:r>
              <a:rPr lang="en-US" sz="3600" dirty="0" smtClean="0"/>
              <a:t> de: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 </a:t>
            </a:r>
            <a:r>
              <a:rPr lang="en-US" sz="2800" dirty="0" err="1" smtClean="0"/>
              <a:t>sistema</a:t>
            </a:r>
            <a:r>
              <a:rPr lang="en-US" sz="2800" dirty="0" smtClean="0"/>
              <a:t> </a:t>
            </a:r>
            <a:r>
              <a:rPr lang="en-US" sz="2800" dirty="0" err="1" smtClean="0"/>
              <a:t>óseo</a:t>
            </a:r>
            <a:endParaRPr lang="en-US" sz="2800" dirty="0"/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sistema</a:t>
            </a:r>
            <a:r>
              <a:rPr lang="en-US" sz="2800" dirty="0" smtClean="0"/>
              <a:t> articular (</a:t>
            </a:r>
            <a:r>
              <a:rPr lang="en-US" sz="2800" dirty="0" err="1" smtClean="0"/>
              <a:t>ligamentos</a:t>
            </a:r>
            <a:r>
              <a:rPr lang="en-US" sz="2800" dirty="0" smtClean="0"/>
              <a:t>, </a:t>
            </a:r>
            <a:r>
              <a:rPr lang="en-US" sz="2800" dirty="0" err="1" smtClean="0"/>
              <a:t>tendones</a:t>
            </a:r>
            <a:r>
              <a:rPr lang="en-US" sz="2800" dirty="0" smtClean="0"/>
              <a:t>, </a:t>
            </a:r>
            <a:r>
              <a:rPr lang="en-US" sz="2800" dirty="0" err="1" smtClean="0"/>
              <a:t>cartílagos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sistema</a:t>
            </a:r>
            <a:r>
              <a:rPr lang="en-US" sz="2800" dirty="0" smtClean="0"/>
              <a:t> muscular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035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óseo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2400" dirty="0"/>
              <a:t>C</a:t>
            </a:r>
            <a:r>
              <a:rPr lang="es-ES_tradnl" sz="2400" dirty="0" smtClean="0"/>
              <a:t>onsiste de unos 208 huesos </a:t>
            </a:r>
          </a:p>
          <a:p>
            <a:r>
              <a:rPr lang="es-ES_tradnl" sz="2400" dirty="0" smtClean="0"/>
              <a:t>Los huesos, junto con las articulaciones, componen </a:t>
            </a:r>
            <a:r>
              <a:rPr lang="es-ES_tradnl" sz="2400" dirty="0"/>
              <a:t>el esqueleto humano. </a:t>
            </a:r>
            <a:endParaRPr lang="es-ES_tradnl" sz="2400" dirty="0" smtClean="0"/>
          </a:p>
          <a:p>
            <a:r>
              <a:rPr lang="es-ES_tradnl" sz="2400" dirty="0" smtClean="0"/>
              <a:t>El </a:t>
            </a:r>
            <a:r>
              <a:rPr lang="es-ES_tradnl" sz="2400" dirty="0"/>
              <a:t>esqueleto tiene tres funciones principales: </a:t>
            </a:r>
            <a:endParaRPr lang="es-ES_tradnl" sz="2400" dirty="0" smtClean="0"/>
          </a:p>
          <a:p>
            <a:pPr marL="800100" lvl="1" indent="-342900"/>
            <a:r>
              <a:rPr lang="es-ES_tradnl" sz="2400" dirty="0" smtClean="0"/>
              <a:t>sirve </a:t>
            </a:r>
            <a:r>
              <a:rPr lang="es-ES_tradnl" sz="2400" dirty="0"/>
              <a:t>de anclaje a las articulaciones, </a:t>
            </a:r>
            <a:endParaRPr lang="es-ES_tradnl" sz="2400" dirty="0" smtClean="0"/>
          </a:p>
          <a:p>
            <a:pPr marL="800100" lvl="1" indent="-342900"/>
            <a:r>
              <a:rPr lang="es-ES_tradnl" sz="2400" dirty="0" smtClean="0"/>
              <a:t>constituye </a:t>
            </a:r>
            <a:r>
              <a:rPr lang="es-ES_tradnl" sz="2400" dirty="0"/>
              <a:t>el armazón del cuerpo humano, </a:t>
            </a:r>
            <a:endParaRPr lang="es-ES_tradnl" sz="2400" dirty="0" smtClean="0"/>
          </a:p>
          <a:p>
            <a:pPr marL="800100" lvl="1" indent="-342900"/>
            <a:r>
              <a:rPr lang="es-ES_tradnl" sz="2400" dirty="0" smtClean="0"/>
              <a:t>y </a:t>
            </a:r>
            <a:r>
              <a:rPr lang="es-ES_tradnl" sz="2400" dirty="0"/>
              <a:t>protege otros órganos, como  el cerebro y los pulmones.</a:t>
            </a:r>
            <a:r>
              <a:rPr lang="es-ES_tradnl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2800" dirty="0"/>
              <a:t>Los tendones unen los músculos a los huesos. </a:t>
            </a:r>
          </a:p>
          <a:p>
            <a:r>
              <a:rPr lang="es-ES_tradnl" sz="2800" dirty="0" smtClean="0"/>
              <a:t>Los </a:t>
            </a:r>
            <a:r>
              <a:rPr lang="es-ES_tradnl" sz="2800" dirty="0"/>
              <a:t>ligamentos unen los huesos entre sí. </a:t>
            </a:r>
            <a:endParaRPr lang="en-US" sz="2800" dirty="0"/>
          </a:p>
          <a:p>
            <a:r>
              <a:rPr lang="es-ES_tradnl" sz="2800" dirty="0" smtClean="0"/>
              <a:t>El </a:t>
            </a:r>
            <a:r>
              <a:rPr lang="es-ES_tradnl" sz="2800" dirty="0"/>
              <a:t>cerebro envía señales a los músculos, éstos se contraen y mueven los huesos a los que están anclados.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4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fracturas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Una</a:t>
            </a:r>
            <a:r>
              <a:rPr lang="en-US" sz="3000" dirty="0" smtClean="0"/>
              <a:t> </a:t>
            </a:r>
            <a:r>
              <a:rPr lang="en-US" sz="3000" dirty="0" err="1" smtClean="0"/>
              <a:t>fractura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una</a:t>
            </a:r>
            <a:r>
              <a:rPr lang="en-US" sz="3000" dirty="0" smtClean="0"/>
              <a:t> </a:t>
            </a:r>
            <a:r>
              <a:rPr lang="en-US" sz="3000" dirty="0" err="1" smtClean="0"/>
              <a:t>ruptura</a:t>
            </a:r>
            <a:r>
              <a:rPr lang="en-US" sz="3000" dirty="0" smtClean="0"/>
              <a:t>, </a:t>
            </a:r>
            <a:r>
              <a:rPr lang="en-US" sz="3000" dirty="0" err="1" smtClean="0"/>
              <a:t>generalmente</a:t>
            </a:r>
            <a:r>
              <a:rPr lang="en-US" sz="3000" dirty="0" smtClean="0"/>
              <a:t>, en un </a:t>
            </a:r>
            <a:r>
              <a:rPr lang="en-US" sz="3000" dirty="0" err="1" smtClean="0"/>
              <a:t>hueso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r>
              <a:rPr lang="en-US" sz="3000" dirty="0" err="1" smtClean="0"/>
              <a:t>Causas</a:t>
            </a:r>
            <a:r>
              <a:rPr lang="en-US" sz="3000" dirty="0" smtClean="0"/>
              <a:t>:</a:t>
            </a:r>
          </a:p>
          <a:p>
            <a:pPr lvl="1"/>
            <a:r>
              <a:rPr lang="en-US" sz="3000" dirty="0" smtClean="0"/>
              <a:t>Un </a:t>
            </a:r>
            <a:r>
              <a:rPr lang="en-US" sz="3000" dirty="0" err="1" smtClean="0"/>
              <a:t>accidente</a:t>
            </a:r>
            <a:endParaRPr lang="en-US" sz="3000" dirty="0" smtClean="0"/>
          </a:p>
          <a:p>
            <a:pPr lvl="1"/>
            <a:r>
              <a:rPr lang="en-US" sz="3000" dirty="0" smtClean="0"/>
              <a:t>La osteoporosis (</a:t>
            </a:r>
            <a:r>
              <a:rPr lang="en-US" sz="3000" dirty="0" err="1" smtClean="0"/>
              <a:t>ya</a:t>
            </a:r>
            <a:r>
              <a:rPr lang="en-US" sz="3000" dirty="0" smtClean="0"/>
              <a:t> </a:t>
            </a:r>
            <a:r>
              <a:rPr lang="en-US" sz="3000" dirty="0" err="1" smtClean="0"/>
              <a:t>que</a:t>
            </a:r>
            <a:r>
              <a:rPr lang="en-US" sz="3000" dirty="0" smtClean="0"/>
              <a:t> </a:t>
            </a:r>
            <a:r>
              <a:rPr lang="en-US" sz="3000" dirty="0" err="1" smtClean="0"/>
              <a:t>debilita</a:t>
            </a:r>
            <a:r>
              <a:rPr lang="en-US" sz="3000" dirty="0" smtClean="0"/>
              <a:t> los </a:t>
            </a:r>
            <a:r>
              <a:rPr lang="en-US" sz="3000" dirty="0" err="1" smtClean="0"/>
              <a:t>huesos</a:t>
            </a:r>
            <a:r>
              <a:rPr lang="en-US" sz="3000" dirty="0" smtClean="0"/>
              <a:t>)</a:t>
            </a:r>
          </a:p>
          <a:p>
            <a:pPr lvl="1"/>
            <a:endParaRPr lang="en-US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6096000"/>
            <a:ext cx="2090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Fuente</a:t>
            </a:r>
            <a:r>
              <a:rPr lang="en-US" dirty="0" smtClean="0"/>
              <a:t>: Medline Plus.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1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Síntomas</a:t>
            </a:r>
            <a:r>
              <a:rPr lang="en-US" sz="3200" dirty="0" smtClean="0"/>
              <a:t> de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fractura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>
              <a:buFont typeface="Wingdings" charset="2"/>
              <a:buChar char="§"/>
            </a:pPr>
            <a:r>
              <a:rPr lang="es-ES_tradnl" dirty="0"/>
              <a:t>Dislocamiento de una extremidad o una articulación </a:t>
            </a:r>
            <a:endParaRPr lang="en-US" dirty="0"/>
          </a:p>
          <a:p>
            <a:pPr marL="342900" lvl="0" indent="-342900">
              <a:buFont typeface="Wingdings" charset="2"/>
              <a:buChar char="§"/>
            </a:pPr>
            <a:r>
              <a:rPr lang="en-US" dirty="0" err="1"/>
              <a:t>Hinchazón</a:t>
            </a:r>
            <a:endParaRPr lang="en-US" dirty="0"/>
          </a:p>
          <a:p>
            <a:pPr marL="342900" lvl="0" indent="-342900">
              <a:buFont typeface="Wingdings" charset="2"/>
              <a:buChar char="§"/>
            </a:pPr>
            <a:r>
              <a:rPr lang="en-US" dirty="0"/>
              <a:t>Hematomas 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dirty="0"/>
              <a:t>Dolor </a:t>
            </a:r>
            <a:r>
              <a:rPr lang="en-US" dirty="0" err="1"/>
              <a:t>intenso</a:t>
            </a:r>
            <a:r>
              <a:rPr lang="en-US" dirty="0"/>
              <a:t> 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dirty="0" err="1"/>
              <a:t>Entumecimiento</a:t>
            </a:r>
            <a:r>
              <a:rPr lang="en-US" dirty="0"/>
              <a:t> 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dirty="0" err="1"/>
              <a:t>Hormigueo</a:t>
            </a:r>
            <a:r>
              <a:rPr lang="en-US" dirty="0"/>
              <a:t> 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dirty="0" err="1"/>
              <a:t>Movilidad</a:t>
            </a:r>
            <a:r>
              <a:rPr lang="en-US" dirty="0"/>
              <a:t> </a:t>
            </a:r>
            <a:r>
              <a:rPr lang="en-US" dirty="0" err="1"/>
              <a:t>limitada</a:t>
            </a:r>
            <a:r>
              <a:rPr lang="en-US" dirty="0"/>
              <a:t>  </a:t>
            </a:r>
          </a:p>
          <a:p>
            <a:pPr marL="342900" lvl="0" indent="-342900">
              <a:buFont typeface="Wingdings" charset="2"/>
              <a:buChar char="§"/>
            </a:pPr>
            <a:r>
              <a:rPr lang="en-US" dirty="0" err="1"/>
              <a:t>Incapacidad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mover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 smtClean="0"/>
              <a:t>extremidad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8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8848" cy="1371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¿</a:t>
            </a:r>
            <a:r>
              <a:rPr lang="en-US" sz="3800" dirty="0" err="1" smtClean="0"/>
              <a:t>Qué</a:t>
            </a:r>
            <a:r>
              <a:rPr lang="en-US" sz="3800" dirty="0" smtClean="0"/>
              <a:t> </a:t>
            </a:r>
            <a:r>
              <a:rPr lang="en-US" sz="3800" dirty="0" err="1" smtClean="0"/>
              <a:t>tratamiento</a:t>
            </a:r>
            <a:r>
              <a:rPr lang="en-US" sz="3800" dirty="0" smtClean="0"/>
              <a:t> </a:t>
            </a:r>
            <a:r>
              <a:rPr lang="en-US" sz="3800" dirty="0" err="1" smtClean="0"/>
              <a:t>necesita</a:t>
            </a:r>
            <a:r>
              <a:rPr lang="en-US" sz="3800" dirty="0" smtClean="0"/>
              <a:t> </a:t>
            </a:r>
            <a:r>
              <a:rPr lang="en-US" sz="3800" dirty="0" err="1" smtClean="0"/>
              <a:t>una</a:t>
            </a:r>
            <a:r>
              <a:rPr lang="en-US" sz="3800" dirty="0" smtClean="0"/>
              <a:t> </a:t>
            </a:r>
            <a:r>
              <a:rPr lang="en-US" sz="3800" dirty="0" err="1" smtClean="0"/>
              <a:t>fractura</a:t>
            </a:r>
            <a:r>
              <a:rPr lang="en-US" sz="3800" dirty="0" smtClean="0"/>
              <a:t>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dirty="0" smtClean="0"/>
              <a:t>Después de examinar la radiografía del área afectada, el médico decidirá:</a:t>
            </a:r>
          </a:p>
          <a:p>
            <a:r>
              <a:rPr lang="es-ES_tradnl" sz="2800" dirty="0" smtClean="0"/>
              <a:t>si </a:t>
            </a:r>
            <a:r>
              <a:rPr lang="es-ES_tradnl" sz="2800" dirty="0"/>
              <a:t>se requiere escayolar la parte afectada </a:t>
            </a:r>
            <a:endParaRPr lang="es-ES_tradnl" sz="2800" dirty="0" smtClean="0"/>
          </a:p>
          <a:p>
            <a:r>
              <a:rPr lang="es-ES_tradnl" sz="2800" dirty="0" smtClean="0"/>
              <a:t>si </a:t>
            </a:r>
            <a:r>
              <a:rPr lang="es-ES_tradnl" sz="2800" dirty="0"/>
              <a:t>es suficiente con utilizar una férula o un </a:t>
            </a:r>
            <a:r>
              <a:rPr lang="es-ES_tradnl" sz="2800" dirty="0" smtClean="0"/>
              <a:t>cabestrillo </a:t>
            </a:r>
          </a:p>
          <a:p>
            <a:r>
              <a:rPr lang="es-ES_tradnl" sz="2800" dirty="0" smtClean="0"/>
              <a:t>si se requiere una operaci</a:t>
            </a:r>
            <a:r>
              <a:rPr lang="es-ES_tradnl" sz="2800" dirty="0" smtClean="0"/>
              <a:t>ón quirúrgica.</a:t>
            </a:r>
          </a:p>
          <a:p>
            <a:pPr lvl="1"/>
            <a:r>
              <a:rPr lang="es-ES_tradnl" sz="2800" dirty="0"/>
              <a:t>E</a:t>
            </a:r>
            <a:r>
              <a:rPr lang="es-ES_tradnl" sz="2800" dirty="0" smtClean="0"/>
              <a:t>n </a:t>
            </a:r>
            <a:r>
              <a:rPr lang="es-ES_tradnl" sz="2800" dirty="0"/>
              <a:t>algunas ocasiones es necesario llevar a cabo una operación quirúrgica para insertar placas, clavos o tornillos que mantendrán el hueso fijo.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159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caídas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6067" y="1752600"/>
            <a:ext cx="7620000" cy="4373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 smtClean="0"/>
              <a:t>Las caídas pueden causar serios problemas a los adultos mayores. El equilibrio puede ser </a:t>
            </a:r>
            <a:r>
              <a:rPr lang="es-ES_tradnl" dirty="0"/>
              <a:t>a</a:t>
            </a:r>
            <a:r>
              <a:rPr lang="es-ES_tradnl" dirty="0" smtClean="0"/>
              <a:t>fectado por:</a:t>
            </a:r>
          </a:p>
          <a:p>
            <a:pPr marL="914400" lvl="1" indent="-457200"/>
            <a:r>
              <a:rPr lang="es-ES_tradnl" dirty="0" smtClean="0"/>
              <a:t>la </a:t>
            </a:r>
            <a:r>
              <a:rPr lang="es-ES_tradnl" dirty="0"/>
              <a:t>insuficiencia cardiaca </a:t>
            </a:r>
            <a:endParaRPr lang="es-ES_tradnl" dirty="0" smtClean="0"/>
          </a:p>
          <a:p>
            <a:pPr marL="914400" lvl="1" indent="-457200"/>
            <a:r>
              <a:rPr lang="es-ES_tradnl" dirty="0" smtClean="0"/>
              <a:t>problemas </a:t>
            </a:r>
            <a:r>
              <a:rPr lang="es-ES_tradnl" dirty="0"/>
              <a:t>circulatorios, </a:t>
            </a:r>
            <a:endParaRPr lang="es-ES_tradnl" dirty="0" smtClean="0"/>
          </a:p>
          <a:p>
            <a:pPr marL="914400" lvl="1" indent="-457200"/>
            <a:r>
              <a:rPr lang="es-ES_tradnl" dirty="0" smtClean="0"/>
              <a:t>problemas de la </a:t>
            </a:r>
            <a:r>
              <a:rPr lang="es-ES_tradnl" dirty="0"/>
              <a:t>glándula </a:t>
            </a:r>
            <a:r>
              <a:rPr lang="es-ES_tradnl" dirty="0" smtClean="0"/>
              <a:t>tiroides</a:t>
            </a:r>
          </a:p>
          <a:p>
            <a:pPr marL="914400" lvl="1" indent="-457200"/>
            <a:r>
              <a:rPr lang="es-ES_tradnl" dirty="0" smtClean="0"/>
              <a:t>problemas del sistema nervioso</a:t>
            </a:r>
          </a:p>
          <a:p>
            <a:pPr marL="914400" lvl="1" indent="-457200"/>
            <a:r>
              <a:rPr lang="es-ES_tradnl" dirty="0" smtClean="0"/>
              <a:t>problemas oculares</a:t>
            </a:r>
          </a:p>
          <a:p>
            <a:pPr marL="914400" lvl="1" indent="-457200"/>
            <a:r>
              <a:rPr lang="es-ES_tradnl" dirty="0" smtClean="0"/>
              <a:t>algunas medicinas</a:t>
            </a:r>
          </a:p>
          <a:p>
            <a:pPr marL="914400" lvl="1" indent="-457200"/>
            <a:r>
              <a:rPr lang="es-ES_tradnl" dirty="0" smtClean="0"/>
              <a:t>el consumo de alcohol</a:t>
            </a:r>
          </a:p>
        </p:txBody>
      </p:sp>
    </p:spTree>
    <p:extLst>
      <p:ext uri="{BB962C8B-B14F-4D97-AF65-F5344CB8AC3E}">
        <p14:creationId xmlns:p14="http://schemas.microsoft.com/office/powerpoint/2010/main" val="1830975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os adjetivos">
  <a:themeElements>
    <a:clrScheme name="Custom 4">
      <a:dk1>
        <a:srgbClr val="94031A"/>
      </a:dk1>
      <a:lt1>
        <a:sysClr val="window" lastClr="FFFFFF"/>
      </a:lt1>
      <a:dk2>
        <a:srgbClr val="F6FCFF"/>
      </a:dk2>
      <a:lt2>
        <a:srgbClr val="EBDDC3"/>
      </a:lt2>
      <a:accent1>
        <a:srgbClr val="D20C11"/>
      </a:accent1>
      <a:accent2>
        <a:srgbClr val="0606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4">
    <a:dk1>
      <a:srgbClr val="94031A"/>
    </a:dk1>
    <a:lt1>
      <a:sysClr val="window" lastClr="FFFFFF"/>
    </a:lt1>
    <a:dk2>
      <a:srgbClr val="F6FCFF"/>
    </a:dk2>
    <a:lt2>
      <a:srgbClr val="EBDDC3"/>
    </a:lt2>
    <a:accent1>
      <a:srgbClr val="D20C11"/>
    </a:accent1>
    <a:accent2>
      <a:srgbClr val="060600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Los adjetivos.thmx</Template>
  <TotalTime>77</TotalTime>
  <Words>524</Words>
  <Application>Microsoft Macintosh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Los adjetivos</vt:lpstr>
      <vt:lpstr>Capítulo 5 El aparato locomotor</vt:lpstr>
      <vt:lpstr>Contenido</vt:lpstr>
      <vt:lpstr>El aparato locomotor está compuesto de:</vt:lpstr>
      <vt:lpstr>El sistema óseo</vt:lpstr>
      <vt:lpstr>¿Cómo funciona?</vt:lpstr>
      <vt:lpstr>Las fracturas</vt:lpstr>
      <vt:lpstr>Síntomas de una fractura</vt:lpstr>
      <vt:lpstr>¿Qué tratamiento necesita una fractura?</vt:lpstr>
      <vt:lpstr>Las caídas</vt:lpstr>
      <vt:lpstr>¿Cómo evitar las caídas</vt:lpstr>
      <vt:lpstr>Las lesiones deportivas </vt:lpstr>
      <vt:lpstr>Para evitar las lesiones deportivas</vt:lpstr>
      <vt:lpstr>Tratamiento de una lesión deportiva</vt:lpstr>
      <vt:lpstr>Práctica</vt:lpstr>
    </vt:vector>
  </TitlesOfParts>
  <Company>Weber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aparato locomotor</dc:title>
  <dc:creator>Alicia Giralt</dc:creator>
  <cp:lastModifiedBy>Alicia Giralt</cp:lastModifiedBy>
  <cp:revision>10</cp:revision>
  <dcterms:created xsi:type="dcterms:W3CDTF">2011-09-26T17:54:11Z</dcterms:created>
  <dcterms:modified xsi:type="dcterms:W3CDTF">2012-12-20T15:20:22Z</dcterms:modified>
</cp:coreProperties>
</file>