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2" r:id="rId1"/>
  </p:sldMasterIdLst>
  <p:notesMasterIdLst>
    <p:notesMasterId r:id="rId21"/>
  </p:notesMasterIdLst>
  <p:sldIdLst>
    <p:sldId id="256" r:id="rId2"/>
    <p:sldId id="258" r:id="rId3"/>
    <p:sldId id="257" r:id="rId4"/>
    <p:sldId id="259" r:id="rId5"/>
    <p:sldId id="264" r:id="rId6"/>
    <p:sldId id="260" r:id="rId7"/>
    <p:sldId id="261" r:id="rId8"/>
    <p:sldId id="262" r:id="rId9"/>
    <p:sldId id="275" r:id="rId10"/>
    <p:sldId id="263" r:id="rId11"/>
    <p:sldId id="267" r:id="rId12"/>
    <p:sldId id="273" r:id="rId13"/>
    <p:sldId id="268" r:id="rId14"/>
    <p:sldId id="270" r:id="rId15"/>
    <p:sldId id="269" r:id="rId16"/>
    <p:sldId id="271" r:id="rId17"/>
    <p:sldId id="272" r:id="rId18"/>
    <p:sldId id="266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napToGrid="0" snapToObjects="1">
      <p:cViewPr>
        <p:scale>
          <a:sx n="72" d="100"/>
          <a:sy n="72" d="100"/>
        </p:scale>
        <p:origin x="-2754" y="-12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84" d="100"/>
        <a:sy n="184" d="100"/>
      </p:scale>
      <p:origin x="0" y="507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A67945-2EF4-C24F-B4D2-5E5400D7E365}" type="datetimeFigureOut">
              <a:rPr lang="en-US" smtClean="0"/>
              <a:t>12/20/2012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56C74B-23B6-9144-A951-1D14AE5B8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9829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56C74B-23B6-9144-A951-1D14AE5B849C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0494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B1A24CD3-204F-4468-8EE4-28A6668D006A}" type="datetimeFigureOut">
              <a:rPr lang="en-US" smtClean="0"/>
              <a:t>12/20/2012</a:t>
            </a:fld>
            <a:endParaRPr lang="en-US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96240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A24CD3-204F-4468-8EE4-28A6668D006A}" type="datetimeFigureOut">
              <a:rPr lang="en-US" smtClean="0"/>
              <a:t>12/20/2012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57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fld id="{B1A24CD3-204F-4468-8EE4-28A6668D006A}" type="datetimeFigureOut">
              <a:rPr lang="en-US" smtClean="0"/>
              <a:t>12/20/2012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1300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>
            <a:lvl1pPr>
              <a:defRPr>
                <a:solidFill>
                  <a:srgbClr val="0606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A24CD3-204F-4468-8EE4-28A6668D006A}" type="datetimeFigureOut">
              <a:rPr lang="en-US" smtClean="0"/>
              <a:t>12/20/2012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457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A24CD3-204F-4468-8EE4-28A6668D006A}" type="datetimeFigureOut">
              <a:rPr lang="en-US" smtClean="0"/>
              <a:t>12/20/2012</a:t>
            </a:fld>
            <a:endParaRPr lang="en-US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 smtClean="0">
                <a:solidFill>
                  <a:srgbClr val="FFFFFF"/>
                </a:solidFill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2230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B1A24CD3-204F-4468-8EE4-28A6668D006A}" type="datetimeFigureOut">
              <a:rPr lang="en-US" smtClean="0"/>
              <a:t>12/20/2012</a:t>
            </a:fld>
            <a:endParaRPr lang="en-US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139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B1A24CD3-204F-4468-8EE4-28A6668D006A}" type="datetimeFigureOut">
              <a:rPr lang="en-US" smtClean="0"/>
              <a:t>12/20/2012</a:t>
            </a:fld>
            <a:endParaRPr lang="en-US"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711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A24CD3-204F-4468-8EE4-28A6668D006A}" type="datetimeFigureOut">
              <a:rPr lang="en-US" smtClean="0"/>
              <a:t>12/20/2012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349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A24CD3-204F-4468-8EE4-28A6668D006A}" type="datetimeFigureOut">
              <a:rPr lang="en-US" smtClean="0"/>
              <a:t>12/20/2012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294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A24CD3-204F-4468-8EE4-28A6668D006A}" type="datetimeFigureOut">
              <a:rPr lang="en-US" smtClean="0"/>
              <a:t>12/20/2012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435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fld id="{B1A24CD3-204F-4468-8EE4-28A6668D006A}" type="datetimeFigureOut">
              <a:rPr lang="en-US" smtClean="0"/>
              <a:t>12/20/2012</a:t>
            </a:fld>
            <a:endParaRPr lang="en-US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 smtClean="0"/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8864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8675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  <a:cs typeface="+mn-cs"/>
              </a:defRPr>
            </a:lvl1pPr>
          </a:lstStyle>
          <a:p>
            <a:fld id="{B1A24CD3-204F-4468-8EE4-28A6668D006A}" type="datetimeFigureOut">
              <a:rPr lang="en-US" smtClean="0"/>
              <a:t>12/20/2012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 smtClean="0">
                <a:solidFill>
                  <a:srgbClr val="FFFFFF"/>
                </a:solidFill>
                <a:cs typeface="+mn-cs"/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charset="0"/>
          <a:ea typeface="ＭＳ Ｐゴシック" charset="0"/>
          <a:cs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charset="0"/>
          <a:ea typeface="ＭＳ Ｐゴシック" charset="0"/>
          <a:cs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charset="0"/>
          <a:ea typeface="ＭＳ Ｐゴシック" charset="0"/>
          <a:cs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charset="0"/>
          <a:ea typeface="ＭＳ Ｐゴシック" charset="0"/>
          <a:cs typeface="ＭＳ Ｐゴシック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charset="0"/>
          <a:ea typeface="ＭＳ Ｐゴシック" charset="0"/>
          <a:cs typeface="ＭＳ Ｐゴシック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charset="0"/>
          <a:ea typeface="ＭＳ Ｐゴシック" charset="0"/>
          <a:cs typeface="ＭＳ Ｐゴシック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charset="0"/>
          <a:ea typeface="ＭＳ Ｐゴシック" charset="0"/>
          <a:cs typeface="ＭＳ Ｐゴシック" charset="0"/>
        </a:defRPr>
      </a:lvl9pPr>
    </p:titleStyle>
    <p:bodyStyle>
      <a:lvl1pPr marL="319088" indent="-319088" algn="l" rtl="0" eaLnBrk="1" fontAlgn="base" hangingPunct="1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"/>
        <a:defRPr sz="29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39763" indent="-273050" algn="l" rtl="0" eaLnBrk="1" fontAlgn="base" hangingPunct="1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charset="0"/>
        <a:buChar char=""/>
        <a:defRPr sz="26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914400" indent="-228600" algn="l" rtl="0" eaLnBrk="1" fontAlgn="base" hangingPunct="1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"/>
        <a:defRPr sz="23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371600" indent="-228600" algn="l" rtl="0" eaLnBrk="1" fontAlgn="base" hangingPunct="1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charset="0"/>
        <a:buChar char="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1828800" indent="-228600" algn="l" rtl="0" eaLnBrk="1" fontAlgn="base" hangingPunct="1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charset="0"/>
        <a:buChar char="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sz="4400" dirty="0" smtClean="0"/>
              <a:t/>
            </a:r>
            <a:br>
              <a:rPr lang="es-ES" sz="4400" dirty="0" smtClean="0"/>
            </a:br>
            <a:r>
              <a:rPr lang="es-ES" sz="4400" dirty="0"/>
              <a:t/>
            </a:r>
            <a:br>
              <a:rPr lang="es-ES" sz="4400" dirty="0"/>
            </a:br>
            <a:r>
              <a:rPr lang="es-ES" sz="4400" dirty="0" smtClean="0"/>
              <a:t/>
            </a:r>
            <a:br>
              <a:rPr lang="es-ES" sz="4400" dirty="0" smtClean="0"/>
            </a:br>
            <a:r>
              <a:rPr lang="es-ES" sz="4400" dirty="0"/>
              <a:t/>
            </a:r>
            <a:br>
              <a:rPr lang="es-ES" sz="4400" dirty="0"/>
            </a:br>
            <a:r>
              <a:rPr lang="es-ES" sz="4400" dirty="0" smtClean="0"/>
              <a:t/>
            </a:r>
            <a:br>
              <a:rPr lang="es-ES" sz="4400" dirty="0" smtClean="0"/>
            </a:br>
            <a:r>
              <a:rPr lang="en-US" dirty="0" err="1"/>
              <a:t>Capítulo</a:t>
            </a:r>
            <a:r>
              <a:rPr lang="en-US" dirty="0"/>
              <a:t> 6</a:t>
            </a:r>
            <a:br>
              <a:rPr lang="en-US" dirty="0"/>
            </a:br>
            <a:r>
              <a:rPr lang="es-ES" sz="4400" dirty="0" smtClean="0"/>
              <a:t>El </a:t>
            </a:r>
            <a:r>
              <a:rPr lang="es-ES" sz="4400" dirty="0"/>
              <a:t>sistema nervioso</a:t>
            </a:r>
            <a:r>
              <a:rPr lang="en-US" sz="4400" dirty="0"/>
              <a:t>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Español</a:t>
            </a:r>
            <a:r>
              <a:rPr lang="en-US" dirty="0" smtClean="0"/>
              <a:t> </a:t>
            </a:r>
            <a:r>
              <a:rPr lang="en-US" dirty="0" err="1" smtClean="0"/>
              <a:t>médico</a:t>
            </a:r>
            <a:r>
              <a:rPr lang="en-US" dirty="0" smtClean="0"/>
              <a:t> y </a:t>
            </a:r>
            <a:r>
              <a:rPr lang="en-US" dirty="0" err="1" smtClean="0"/>
              <a:t>sociedad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1724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¿</a:t>
            </a:r>
            <a:r>
              <a:rPr lang="en-US" dirty="0" err="1" smtClean="0"/>
              <a:t>Cómo</a:t>
            </a:r>
            <a:r>
              <a:rPr lang="en-US" dirty="0" smtClean="0"/>
              <a:t> </a:t>
            </a:r>
            <a:r>
              <a:rPr lang="en-US" dirty="0" err="1" smtClean="0"/>
              <a:t>funciona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dirty="0"/>
              <a:t>Cuando los nervios periféricos reciben una estimulación (frio, dolor, calor producido por fuego, etc.), envían una señal eléctrica al </a:t>
            </a:r>
            <a:r>
              <a:rPr lang="es-ES" dirty="0" smtClean="0"/>
              <a:t>cerebro</a:t>
            </a:r>
            <a:endParaRPr lang="es-ES" dirty="0"/>
          </a:p>
          <a:p>
            <a:r>
              <a:rPr lang="es-ES" dirty="0" smtClean="0"/>
              <a:t>El cerebro </a:t>
            </a:r>
            <a:r>
              <a:rPr lang="es-ES" dirty="0"/>
              <a:t>procesa el estímulo y envía otra señal a los </a:t>
            </a:r>
            <a:r>
              <a:rPr lang="es-ES" dirty="0" smtClean="0"/>
              <a:t>nervios, </a:t>
            </a:r>
            <a:r>
              <a:rPr lang="es-ES" dirty="0"/>
              <a:t>ordenando la acción que se debe realizar (como retirar la mano para evitar que se queme, etc.)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8622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Es</a:t>
            </a:r>
            <a:r>
              <a:rPr lang="en-US" dirty="0" smtClean="0"/>
              <a:t> lo </a:t>
            </a:r>
            <a:r>
              <a:rPr lang="en-US" dirty="0" err="1" smtClean="0"/>
              <a:t>mismo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s-ES" sz="3200" dirty="0" smtClean="0"/>
              <a:t>Un ataque cerebral</a:t>
            </a:r>
          </a:p>
          <a:p>
            <a:r>
              <a:rPr lang="es-ES" sz="3200" dirty="0" smtClean="0"/>
              <a:t>Un derrame cerebral</a:t>
            </a:r>
          </a:p>
          <a:p>
            <a:r>
              <a:rPr lang="es-ES" sz="3200" dirty="0" smtClean="0"/>
              <a:t>Un accidente cerebrovascular</a:t>
            </a:r>
          </a:p>
          <a:p>
            <a:r>
              <a:rPr lang="es-ES" sz="3200" dirty="0" smtClean="0"/>
              <a:t>Un infarto cerebral</a:t>
            </a:r>
          </a:p>
          <a:p>
            <a:r>
              <a:rPr lang="es-ES" sz="3200" dirty="0" smtClean="0"/>
              <a:t>Una embolia</a:t>
            </a:r>
          </a:p>
          <a:p>
            <a:r>
              <a:rPr lang="es-ES" sz="3200" dirty="0" smtClean="0"/>
              <a:t>Un embolismo cerebral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1290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7801508" cy="3374606"/>
          </a:xfrm>
          <a:solidFill>
            <a:schemeClr val="tx2"/>
          </a:solidFill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dirty="0" smtClean="0">
                <a:solidFill>
                  <a:schemeClr val="accent2"/>
                </a:solidFill>
              </a:rPr>
              <a:t>¿</a:t>
            </a:r>
            <a:r>
              <a:rPr lang="en-US" dirty="0" err="1" smtClean="0">
                <a:solidFill>
                  <a:schemeClr val="accent2"/>
                </a:solidFill>
              </a:rPr>
              <a:t>Conoces</a:t>
            </a:r>
            <a:r>
              <a:rPr lang="en-US" dirty="0" smtClean="0">
                <a:solidFill>
                  <a:schemeClr val="accent2"/>
                </a:solidFill>
              </a:rPr>
              <a:t> a </a:t>
            </a:r>
            <a:r>
              <a:rPr lang="en-US" dirty="0" err="1" smtClean="0">
                <a:solidFill>
                  <a:schemeClr val="accent2"/>
                </a:solidFill>
              </a:rPr>
              <a:t>alguien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err="1" smtClean="0">
                <a:solidFill>
                  <a:schemeClr val="accent2"/>
                </a:solidFill>
              </a:rPr>
              <a:t>que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err="1" smtClean="0">
                <a:solidFill>
                  <a:schemeClr val="accent2"/>
                </a:solidFill>
              </a:rPr>
              <a:t>haya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err="1" smtClean="0">
                <a:solidFill>
                  <a:schemeClr val="accent2"/>
                </a:solidFill>
              </a:rPr>
              <a:t>sufrido</a:t>
            </a:r>
            <a:r>
              <a:rPr lang="en-US" dirty="0" smtClean="0">
                <a:solidFill>
                  <a:schemeClr val="accent2"/>
                </a:solidFill>
              </a:rPr>
              <a:t> un </a:t>
            </a:r>
            <a:r>
              <a:rPr lang="en-US" dirty="0" err="1" smtClean="0">
                <a:solidFill>
                  <a:schemeClr val="accent2"/>
                </a:solidFill>
              </a:rPr>
              <a:t>ataque</a:t>
            </a:r>
            <a:r>
              <a:rPr lang="en-US" dirty="0" smtClean="0">
                <a:solidFill>
                  <a:schemeClr val="accent2"/>
                </a:solidFill>
              </a:rPr>
              <a:t> cerebral?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¿</a:t>
            </a:r>
            <a:r>
              <a:rPr lang="en-US" dirty="0" err="1" smtClean="0">
                <a:solidFill>
                  <a:schemeClr val="accent2"/>
                </a:solidFill>
              </a:rPr>
              <a:t>Sabes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err="1" smtClean="0">
                <a:solidFill>
                  <a:schemeClr val="accent2"/>
                </a:solidFill>
              </a:rPr>
              <a:t>qué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err="1" smtClean="0">
                <a:solidFill>
                  <a:schemeClr val="accent2"/>
                </a:solidFill>
              </a:rPr>
              <a:t>síntomas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err="1" smtClean="0">
                <a:solidFill>
                  <a:schemeClr val="accent2"/>
                </a:solidFill>
              </a:rPr>
              <a:t>tuvo</a:t>
            </a:r>
            <a:r>
              <a:rPr lang="en-US" dirty="0" smtClean="0">
                <a:solidFill>
                  <a:schemeClr val="accent2"/>
                </a:solidFill>
              </a:rPr>
              <a:t>?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¿</a:t>
            </a:r>
            <a:r>
              <a:rPr lang="en-US" dirty="0" err="1" smtClean="0">
                <a:solidFill>
                  <a:schemeClr val="accent2"/>
                </a:solidFill>
              </a:rPr>
              <a:t>Sufrió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err="1" smtClean="0">
                <a:solidFill>
                  <a:schemeClr val="accent2"/>
                </a:solidFill>
              </a:rPr>
              <a:t>alguna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err="1" smtClean="0">
                <a:solidFill>
                  <a:schemeClr val="accent2"/>
                </a:solidFill>
              </a:rPr>
              <a:t>consecuencia</a:t>
            </a:r>
            <a:r>
              <a:rPr lang="en-US" dirty="0" smtClean="0">
                <a:solidFill>
                  <a:schemeClr val="accent2"/>
                </a:solidFill>
              </a:rPr>
              <a:t>?</a:t>
            </a:r>
            <a:endParaRPr lang="en-US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0756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20000" cy="13716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¿</a:t>
            </a:r>
            <a:r>
              <a:rPr lang="en-US" sz="3600" dirty="0" err="1" smtClean="0"/>
              <a:t>Qué</a:t>
            </a:r>
            <a:r>
              <a:rPr lang="en-US" sz="3600" dirty="0" smtClean="0"/>
              <a:t> </a:t>
            </a:r>
            <a:r>
              <a:rPr lang="en-US" sz="3600" dirty="0" err="1" smtClean="0"/>
              <a:t>es</a:t>
            </a:r>
            <a:r>
              <a:rPr lang="en-US" sz="3600" dirty="0" smtClean="0"/>
              <a:t> un </a:t>
            </a:r>
            <a:r>
              <a:rPr lang="en-US" sz="3600" dirty="0" err="1" smtClean="0"/>
              <a:t>derrame</a:t>
            </a:r>
            <a:r>
              <a:rPr lang="en-US" sz="3600" dirty="0" smtClean="0"/>
              <a:t> cerebral?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917657"/>
            <a:ext cx="8153400" cy="3441761"/>
          </a:xfrm>
        </p:spPr>
        <p:txBody>
          <a:bodyPr/>
          <a:lstStyle/>
          <a:p>
            <a:r>
              <a:rPr lang="es-ES" dirty="0"/>
              <a:t>Un ataque cerebral o derrame cerebral ocurre cuando se altera el flujo de sangre hacia el cerebro. </a:t>
            </a:r>
            <a:endParaRPr lang="es-ES" dirty="0" smtClean="0"/>
          </a:p>
          <a:p>
            <a:r>
              <a:rPr lang="es-ES" dirty="0" smtClean="0"/>
              <a:t>Cuando </a:t>
            </a:r>
            <a:r>
              <a:rPr lang="es-ES" dirty="0"/>
              <a:t>se presenta un ataque cerebral, un área del cerebro empieza a morir porque deja de recibir el oxígeno y los nutrientes que necesita para funcionar. 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06934" y="6069690"/>
            <a:ext cx="87011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Fuente</a:t>
            </a:r>
            <a:r>
              <a:rPr lang="en-US" dirty="0" smtClean="0"/>
              <a:t>: “</a:t>
            </a:r>
            <a:r>
              <a:rPr lang="en-US" dirty="0" err="1" smtClean="0"/>
              <a:t>Conozca</a:t>
            </a:r>
            <a:r>
              <a:rPr lang="en-US" dirty="0" smtClean="0"/>
              <a:t> </a:t>
            </a:r>
            <a:r>
              <a:rPr lang="en-US" dirty="0" err="1" smtClean="0"/>
              <a:t>qué</a:t>
            </a:r>
            <a:r>
              <a:rPr lang="en-US" dirty="0" smtClean="0"/>
              <a:t> son los </a:t>
            </a:r>
            <a:r>
              <a:rPr lang="en-US" dirty="0" err="1" smtClean="0"/>
              <a:t>ataques</a:t>
            </a:r>
            <a:r>
              <a:rPr lang="en-US" dirty="0" smtClean="0"/>
              <a:t> o </a:t>
            </a:r>
            <a:r>
              <a:rPr lang="en-US" dirty="0" err="1" smtClean="0"/>
              <a:t>derrames</a:t>
            </a:r>
            <a:r>
              <a:rPr lang="en-US" dirty="0" smtClean="0"/>
              <a:t> </a:t>
            </a:r>
            <a:r>
              <a:rPr lang="en-US" dirty="0" err="1" smtClean="0"/>
              <a:t>cerebrales</a:t>
            </a:r>
            <a:r>
              <a:rPr lang="en-US" dirty="0" smtClean="0"/>
              <a:t>”. </a:t>
            </a:r>
            <a:r>
              <a:rPr lang="en-US" dirty="0" err="1" smtClean="0"/>
              <a:t>Instituto</a:t>
            </a:r>
            <a:r>
              <a:rPr lang="en-US" dirty="0" smtClean="0"/>
              <a:t> </a:t>
            </a:r>
            <a:r>
              <a:rPr lang="en-US" dirty="0" err="1" smtClean="0"/>
              <a:t>Nacional</a:t>
            </a:r>
            <a:r>
              <a:rPr lang="en-US" dirty="0" smtClean="0"/>
              <a:t> de </a:t>
            </a:r>
            <a:r>
              <a:rPr lang="en-US" dirty="0" err="1" smtClean="0"/>
              <a:t>Trastornos</a:t>
            </a:r>
            <a:r>
              <a:rPr lang="en-US" dirty="0" smtClean="0"/>
              <a:t> </a:t>
            </a:r>
            <a:r>
              <a:rPr lang="en-US" dirty="0" err="1" smtClean="0"/>
              <a:t>Neurológicos</a:t>
            </a:r>
            <a:r>
              <a:rPr lang="en-US" dirty="0" smtClean="0"/>
              <a:t> y </a:t>
            </a:r>
            <a:r>
              <a:rPr lang="en-US" dirty="0" err="1" smtClean="0"/>
              <a:t>Accidentes</a:t>
            </a:r>
            <a:r>
              <a:rPr lang="en-US" dirty="0" smtClean="0"/>
              <a:t> </a:t>
            </a:r>
            <a:r>
              <a:rPr lang="en-US" dirty="0" err="1" smtClean="0"/>
              <a:t>Cerebrovasculares</a:t>
            </a:r>
            <a:r>
              <a:rPr lang="en-US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2589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Síntomas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752600"/>
            <a:ext cx="7620000" cy="4950678"/>
          </a:xfrm>
        </p:spPr>
        <p:txBody>
          <a:bodyPr>
            <a:normAutofit/>
          </a:bodyPr>
          <a:lstStyle/>
          <a:p>
            <a:pPr lvl="1"/>
            <a:r>
              <a:rPr lang="es-ES" sz="2400" dirty="0" smtClean="0"/>
              <a:t>Súbito </a:t>
            </a:r>
            <a:r>
              <a:rPr lang="es-ES" sz="2400" dirty="0"/>
              <a:t>adormecimiento  de la cara o las extremidades</a:t>
            </a:r>
            <a:endParaRPr lang="en-US" sz="2400" dirty="0"/>
          </a:p>
          <a:p>
            <a:pPr lvl="1"/>
            <a:r>
              <a:rPr lang="es-ES" sz="2400" dirty="0"/>
              <a:t>Súbita  debilidad en la cara, el brazo o la pierna (especialmente en un lado del cuerpo)</a:t>
            </a:r>
            <a:endParaRPr lang="en-US" sz="2400" dirty="0"/>
          </a:p>
          <a:p>
            <a:pPr lvl="1"/>
            <a:r>
              <a:rPr lang="es-ES" sz="2400" dirty="0"/>
              <a:t>Súbita confusión, dificultad para hablar o entender</a:t>
            </a:r>
            <a:endParaRPr lang="en-US" sz="2400" dirty="0"/>
          </a:p>
          <a:p>
            <a:pPr lvl="1"/>
            <a:r>
              <a:rPr lang="es-ES" sz="2400" dirty="0"/>
              <a:t>Súbita dificultad para ver con uno o con los dos ojos</a:t>
            </a:r>
            <a:endParaRPr lang="en-US" sz="2400" dirty="0"/>
          </a:p>
          <a:p>
            <a:pPr lvl="1"/>
            <a:r>
              <a:rPr lang="es-ES" sz="2400" dirty="0"/>
              <a:t>Súbita dificultad para caminar, </a:t>
            </a:r>
            <a:endParaRPr lang="en-US" sz="2400" dirty="0"/>
          </a:p>
          <a:p>
            <a:pPr lvl="1"/>
            <a:r>
              <a:rPr lang="es-ES" sz="2400" dirty="0"/>
              <a:t>Mareo</a:t>
            </a:r>
            <a:endParaRPr lang="en-US" sz="2400" dirty="0"/>
          </a:p>
          <a:p>
            <a:pPr lvl="1"/>
            <a:r>
              <a:rPr lang="es-ES" sz="2400" dirty="0"/>
              <a:t>Pérdida del equilibrio</a:t>
            </a:r>
            <a:endParaRPr lang="en-US" sz="2400" dirty="0"/>
          </a:p>
          <a:p>
            <a:pPr lvl="1"/>
            <a:r>
              <a:rPr lang="es-ES" sz="2400" dirty="0"/>
              <a:t>Pérdida de la coordinación</a:t>
            </a:r>
            <a:endParaRPr lang="en-US" sz="2400" dirty="0"/>
          </a:p>
          <a:p>
            <a:pPr lvl="1"/>
            <a:r>
              <a:rPr lang="es-ES" sz="2400" dirty="0"/>
              <a:t>Súbito dolor de cabeza severo, sin causa conocida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2168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Efectos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s-ES" dirty="0"/>
              <a:t>Aunque los ataques cerebrales son una enfermedad del cerebro, pueden afectar </a:t>
            </a:r>
            <a:r>
              <a:rPr lang="es-ES" dirty="0" smtClean="0"/>
              <a:t>a todo </a:t>
            </a:r>
            <a:r>
              <a:rPr lang="es-ES" dirty="0"/>
              <a:t>el cuerpo. </a:t>
            </a:r>
            <a:endParaRPr lang="es-ES" dirty="0" smtClean="0"/>
          </a:p>
          <a:p>
            <a:r>
              <a:rPr lang="es-ES" dirty="0" smtClean="0"/>
              <a:t>Los </a:t>
            </a:r>
            <a:r>
              <a:rPr lang="es-ES" dirty="0"/>
              <a:t>efectos de un ataque cerebral pueden variar </a:t>
            </a:r>
            <a:r>
              <a:rPr lang="es-ES" dirty="0" smtClean="0"/>
              <a:t>desde:</a:t>
            </a:r>
          </a:p>
          <a:p>
            <a:pPr marL="914400" lvl="1" indent="-457200"/>
            <a:r>
              <a:rPr lang="es-ES" dirty="0" smtClean="0"/>
              <a:t>Ser leves </a:t>
            </a:r>
            <a:r>
              <a:rPr lang="es-ES" dirty="0"/>
              <a:t>hasta </a:t>
            </a:r>
            <a:r>
              <a:rPr lang="es-ES" dirty="0" smtClean="0"/>
              <a:t>severos</a:t>
            </a:r>
            <a:endParaRPr lang="es-ES" dirty="0"/>
          </a:p>
          <a:p>
            <a:pPr marL="914400" lvl="1" indent="-457200"/>
            <a:r>
              <a:rPr lang="es-ES" dirty="0" smtClean="0"/>
              <a:t>Pueden </a:t>
            </a:r>
            <a:r>
              <a:rPr lang="es-ES" dirty="0"/>
              <a:t>incluir </a:t>
            </a:r>
            <a:r>
              <a:rPr lang="es-ES" dirty="0" smtClean="0"/>
              <a:t>parálisis</a:t>
            </a:r>
            <a:endParaRPr lang="es-ES" dirty="0"/>
          </a:p>
          <a:p>
            <a:pPr marL="914400" lvl="1" indent="-457200"/>
            <a:r>
              <a:rPr lang="es-ES" dirty="0" smtClean="0"/>
              <a:t>Pueden causar problemas </a:t>
            </a:r>
            <a:r>
              <a:rPr lang="es-ES" dirty="0"/>
              <a:t>de </a:t>
            </a:r>
            <a:r>
              <a:rPr lang="es-ES" dirty="0" smtClean="0"/>
              <a:t>raciocinio</a:t>
            </a:r>
            <a:endParaRPr lang="es-ES" dirty="0"/>
          </a:p>
          <a:p>
            <a:pPr marL="914400" lvl="1" indent="-457200"/>
            <a:r>
              <a:rPr lang="es-ES" dirty="0" smtClean="0"/>
              <a:t>Pueden causar problemas del habla</a:t>
            </a:r>
            <a:endParaRPr lang="es-ES" dirty="0"/>
          </a:p>
          <a:p>
            <a:pPr marL="914400" lvl="1" indent="-457200"/>
            <a:r>
              <a:rPr lang="es-ES" dirty="0" smtClean="0"/>
              <a:t>Pueden causar problemas </a:t>
            </a:r>
            <a:r>
              <a:rPr lang="es-ES" dirty="0"/>
              <a:t>de </a:t>
            </a:r>
            <a:r>
              <a:rPr lang="es-ES" dirty="0" smtClean="0"/>
              <a:t>visión </a:t>
            </a:r>
          </a:p>
          <a:p>
            <a:pPr marL="914400" lvl="1" indent="-457200"/>
            <a:r>
              <a:rPr lang="es-ES" dirty="0" smtClean="0"/>
              <a:t>Y/o </a:t>
            </a:r>
            <a:r>
              <a:rPr lang="es-ES" dirty="0"/>
              <a:t>problemas en la coordinación </a:t>
            </a:r>
            <a:r>
              <a:rPr lang="es-ES" dirty="0" smtClean="0"/>
              <a:t>motora </a:t>
            </a:r>
          </a:p>
          <a:p>
            <a:r>
              <a:rPr lang="es-ES" dirty="0" smtClean="0"/>
              <a:t>Los </a:t>
            </a:r>
            <a:r>
              <a:rPr lang="es-ES" dirty="0"/>
              <a:t>pacientes también pueden sentir dolor </a:t>
            </a:r>
            <a:r>
              <a:rPr lang="es-ES" dirty="0" smtClean="0"/>
              <a:t>y/o </a:t>
            </a:r>
            <a:r>
              <a:rPr lang="es-ES" dirty="0"/>
              <a:t>adormecimiento después de un accidente cerebrovascular.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3382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095957" cy="1371600"/>
          </a:xfrm>
        </p:spPr>
        <p:txBody>
          <a:bodyPr/>
          <a:lstStyle/>
          <a:p>
            <a:r>
              <a:rPr lang="en-US" dirty="0" smtClean="0"/>
              <a:t>¿</a:t>
            </a:r>
            <a:r>
              <a:rPr lang="en-US" dirty="0" err="1" smtClean="0"/>
              <a:t>Qué</a:t>
            </a:r>
            <a:r>
              <a:rPr lang="en-US" dirty="0" smtClean="0"/>
              <a:t> se </a:t>
            </a:r>
            <a:r>
              <a:rPr lang="en-US" dirty="0" err="1" smtClean="0"/>
              <a:t>debe</a:t>
            </a:r>
            <a:r>
              <a:rPr lang="en-US" dirty="0" smtClean="0"/>
              <a:t> </a:t>
            </a:r>
            <a:r>
              <a:rPr lang="en-US" dirty="0" err="1" smtClean="0"/>
              <a:t>hacer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811893"/>
            <a:ext cx="8153400" cy="3568659"/>
          </a:xfrm>
        </p:spPr>
        <p:txBody>
          <a:bodyPr/>
          <a:lstStyle/>
          <a:p>
            <a:r>
              <a:rPr lang="es-ES" sz="2800" dirty="0"/>
              <a:t>Si </a:t>
            </a:r>
            <a:r>
              <a:rPr lang="es-ES" sz="2800" dirty="0" smtClean="0"/>
              <a:t>crees que </a:t>
            </a:r>
            <a:r>
              <a:rPr lang="es-ES" sz="2800" dirty="0"/>
              <a:t>alguien está teniendo un ataque </a:t>
            </a:r>
            <a:r>
              <a:rPr lang="es-ES" sz="2800" dirty="0" smtClean="0"/>
              <a:t>cerebral, llama </a:t>
            </a:r>
            <a:r>
              <a:rPr lang="es-ES" sz="2800" dirty="0"/>
              <a:t>inmediatamente al </a:t>
            </a:r>
            <a:r>
              <a:rPr lang="es-ES" sz="2800" dirty="0" smtClean="0"/>
              <a:t>911</a:t>
            </a:r>
            <a:endParaRPr lang="en-US" sz="2800" dirty="0"/>
          </a:p>
          <a:p>
            <a:r>
              <a:rPr lang="es-ES" sz="2800" dirty="0" smtClean="0"/>
              <a:t>Cuanto </a:t>
            </a:r>
            <a:r>
              <a:rPr lang="es-ES" sz="2800" dirty="0"/>
              <a:t>más tiempo dure la interrupción del flujo sanguíneo hacia el cerebro, mayor es el daño. </a:t>
            </a:r>
            <a:endParaRPr lang="es-ES" sz="2800" dirty="0" smtClean="0"/>
          </a:p>
          <a:p>
            <a:r>
              <a:rPr lang="es-ES" sz="2800" dirty="0" smtClean="0"/>
              <a:t>La </a:t>
            </a:r>
            <a:r>
              <a:rPr lang="es-ES" sz="2800" dirty="0"/>
              <a:t>atención inmediata puede salvar la vida de </a:t>
            </a:r>
            <a:r>
              <a:rPr lang="es-ES" sz="2800" dirty="0" smtClean="0"/>
              <a:t>la persona </a:t>
            </a:r>
            <a:r>
              <a:rPr lang="es-ES" sz="2800" dirty="0"/>
              <a:t>y aumentar sus posibilidades de una recuperación </a:t>
            </a:r>
            <a:r>
              <a:rPr lang="es-ES" sz="2800" dirty="0" smtClean="0"/>
              <a:t>exitosa.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8731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272808" cy="1371600"/>
          </a:xfrm>
        </p:spPr>
        <p:txBody>
          <a:bodyPr>
            <a:normAutofit/>
          </a:bodyPr>
          <a:lstStyle/>
          <a:p>
            <a:r>
              <a:rPr lang="es-ES" sz="3400" dirty="0"/>
              <a:t>¿Por qué es necesario actuar rápidamente</a:t>
            </a:r>
            <a:r>
              <a:rPr lang="es-ES" sz="3400" dirty="0" smtClean="0"/>
              <a:t>?</a:t>
            </a:r>
            <a:endParaRPr lang="en-US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dirty="0"/>
              <a:t>Para que puedan ser evaluados y sometidos a tratamiento, los pacientes deben llegar al hospital lo más pronto posible.</a:t>
            </a:r>
            <a:endParaRPr lang="en-US" dirty="0"/>
          </a:p>
          <a:p>
            <a:r>
              <a:rPr lang="es-ES" dirty="0" smtClean="0"/>
              <a:t>El </a:t>
            </a:r>
            <a:r>
              <a:rPr lang="es-ES" dirty="0"/>
              <a:t>tipo más común de ataque cerebral puede ser tratado con una droga que disuelve los coágulos que obstruyen el flujo de sangre hacia el </a:t>
            </a:r>
            <a:r>
              <a:rPr lang="es-ES" dirty="0" smtClean="0"/>
              <a:t>cerebro.</a:t>
            </a:r>
          </a:p>
          <a:p>
            <a:r>
              <a:rPr lang="es-ES" dirty="0" smtClean="0"/>
              <a:t>El </a:t>
            </a:r>
            <a:r>
              <a:rPr lang="es-ES" dirty="0"/>
              <a:t>plazo máximo para que a los pacientes con accidentes cerebrovasculares se les inicie el tratamiento es de tres </a:t>
            </a:r>
            <a:r>
              <a:rPr lang="es-ES" dirty="0" smtClean="0"/>
              <a:t>horas.</a:t>
            </a:r>
          </a:p>
        </p:txBody>
      </p:sp>
    </p:spTree>
    <p:extLst>
      <p:ext uri="{BB962C8B-B14F-4D97-AF65-F5344CB8AC3E}">
        <p14:creationId xmlns:p14="http://schemas.microsoft.com/office/powerpoint/2010/main" val="547884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Ataque</a:t>
            </a:r>
            <a:r>
              <a:rPr lang="en-US" dirty="0" smtClean="0"/>
              <a:t> cerebral: </a:t>
            </a:r>
            <a:r>
              <a:rPr lang="en-US" dirty="0" err="1" smtClean="0"/>
              <a:t>Factores</a:t>
            </a:r>
            <a:r>
              <a:rPr lang="en-US" dirty="0" smtClean="0"/>
              <a:t> de </a:t>
            </a:r>
            <a:r>
              <a:rPr lang="en-US" dirty="0" err="1" smtClean="0"/>
              <a:t>riesgo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3200" dirty="0" err="1" smtClean="0"/>
              <a:t>Presión</a:t>
            </a:r>
            <a:r>
              <a:rPr lang="en-US" sz="3200" dirty="0" smtClean="0"/>
              <a:t> </a:t>
            </a:r>
            <a:r>
              <a:rPr lang="en-US" sz="3200" dirty="0"/>
              <a:t>arterial </a:t>
            </a:r>
            <a:r>
              <a:rPr lang="en-US" sz="3200" dirty="0" err="1"/>
              <a:t>alta</a:t>
            </a:r>
            <a:endParaRPr lang="en-US" sz="3200" dirty="0"/>
          </a:p>
          <a:p>
            <a:pPr lvl="1"/>
            <a:r>
              <a:rPr lang="en-US" sz="3200" dirty="0" err="1"/>
              <a:t>Problemas</a:t>
            </a:r>
            <a:r>
              <a:rPr lang="en-US" sz="3200" dirty="0"/>
              <a:t> </a:t>
            </a:r>
            <a:r>
              <a:rPr lang="en-US" sz="3200" dirty="0" err="1"/>
              <a:t>cardíacos</a:t>
            </a:r>
            <a:endParaRPr lang="en-US" sz="3200" dirty="0"/>
          </a:p>
          <a:p>
            <a:pPr lvl="1"/>
            <a:r>
              <a:rPr lang="en-US" sz="3200" dirty="0"/>
              <a:t>Diabetes</a:t>
            </a:r>
          </a:p>
          <a:p>
            <a:pPr lvl="1"/>
            <a:r>
              <a:rPr lang="en-US" sz="3200" dirty="0" err="1"/>
              <a:t>Colesterol</a:t>
            </a:r>
            <a:r>
              <a:rPr lang="en-US" sz="3200" dirty="0"/>
              <a:t> alto</a:t>
            </a:r>
          </a:p>
          <a:p>
            <a:pPr lvl="1"/>
            <a:r>
              <a:rPr lang="en-US" sz="3200" dirty="0" err="1"/>
              <a:t>Fumar</a:t>
            </a:r>
            <a:endParaRPr lang="en-US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00208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Prácticas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Haz</a:t>
            </a:r>
            <a:r>
              <a:rPr lang="en-US" dirty="0" smtClean="0"/>
              <a:t> la </a:t>
            </a:r>
            <a:r>
              <a:rPr lang="en-US" dirty="0" err="1" smtClean="0"/>
              <a:t>tarea</a:t>
            </a:r>
            <a:r>
              <a:rPr lang="en-US" dirty="0" smtClean="0"/>
              <a:t> </a:t>
            </a:r>
            <a:r>
              <a:rPr lang="en-US" i="1" dirty="0" err="1" smtClean="0"/>
              <a:t>Según</a:t>
            </a:r>
            <a:r>
              <a:rPr lang="en-US" i="1" dirty="0" smtClean="0"/>
              <a:t> el </a:t>
            </a:r>
            <a:r>
              <a:rPr lang="en-US" i="1" dirty="0" err="1" smtClean="0"/>
              <a:t>texto</a:t>
            </a:r>
            <a:r>
              <a:rPr lang="en-US" i="1" dirty="0" smtClean="0"/>
              <a:t> </a:t>
            </a:r>
            <a:r>
              <a:rPr lang="en-US" dirty="0" smtClean="0"/>
              <a:t>de la </a:t>
            </a:r>
            <a:r>
              <a:rPr lang="en-US" dirty="0" err="1" smtClean="0"/>
              <a:t>página</a:t>
            </a:r>
            <a:r>
              <a:rPr lang="en-US" dirty="0" smtClean="0"/>
              <a:t> 134.</a:t>
            </a:r>
          </a:p>
          <a:p>
            <a:r>
              <a:rPr lang="en-US" dirty="0" smtClean="0"/>
              <a:t>Mira el </a:t>
            </a:r>
            <a:r>
              <a:rPr lang="en-US" dirty="0" err="1" smtClean="0"/>
              <a:t>vídeo</a:t>
            </a:r>
            <a:r>
              <a:rPr lang="en-US" dirty="0" smtClean="0"/>
              <a:t> </a:t>
            </a:r>
            <a:r>
              <a:rPr lang="en-US" i="1" dirty="0" err="1" smtClean="0"/>
              <a:t>Chencho</a:t>
            </a:r>
            <a:r>
              <a:rPr lang="en-US" i="1" dirty="0" smtClean="0"/>
              <a:t> </a:t>
            </a:r>
            <a:r>
              <a:rPr lang="en-US" i="1" dirty="0" err="1" smtClean="0"/>
              <a:t>es</a:t>
            </a:r>
            <a:r>
              <a:rPr lang="en-US" i="1" dirty="0" smtClean="0"/>
              <a:t> un </a:t>
            </a:r>
            <a:r>
              <a:rPr lang="en-US" i="1" dirty="0" err="1" smtClean="0"/>
              <a:t>héroe</a:t>
            </a:r>
            <a:r>
              <a:rPr lang="en-US" dirty="0" smtClean="0"/>
              <a:t>, </a:t>
            </a:r>
            <a:r>
              <a:rPr lang="en-US" dirty="0" err="1" smtClean="0"/>
              <a:t>prestando</a:t>
            </a:r>
            <a:r>
              <a:rPr lang="en-US" dirty="0" smtClean="0"/>
              <a:t> </a:t>
            </a:r>
            <a:r>
              <a:rPr lang="en-US" dirty="0" err="1" smtClean="0"/>
              <a:t>atención</a:t>
            </a:r>
            <a:r>
              <a:rPr lang="en-US" dirty="0" smtClean="0"/>
              <a:t> al </a:t>
            </a:r>
            <a:r>
              <a:rPr lang="en-US" dirty="0" err="1" smtClean="0"/>
              <a:t>contenido</a:t>
            </a:r>
            <a:r>
              <a:rPr lang="en-US" dirty="0"/>
              <a:t> </a:t>
            </a:r>
            <a:r>
              <a:rPr lang="en-US" dirty="0" err="1" smtClean="0"/>
              <a:t>médico</a:t>
            </a:r>
            <a:r>
              <a:rPr lang="en-US" dirty="0" smtClean="0"/>
              <a:t> y al </a:t>
            </a:r>
            <a:r>
              <a:rPr lang="en-US" dirty="0" err="1" smtClean="0"/>
              <a:t>vocabulario</a:t>
            </a:r>
            <a:r>
              <a:rPr lang="en-US" dirty="0" smtClean="0"/>
              <a:t>.</a:t>
            </a:r>
            <a:endParaRPr lang="en-US" i="1" dirty="0" smtClean="0"/>
          </a:p>
          <a:p>
            <a:r>
              <a:rPr lang="en-US" dirty="0" smtClean="0"/>
              <a:t>Con dos </a:t>
            </a:r>
            <a:r>
              <a:rPr lang="en-US" dirty="0" err="1" smtClean="0"/>
              <a:t>compañeros</a:t>
            </a:r>
            <a:r>
              <a:rPr lang="en-US" dirty="0" smtClean="0"/>
              <a:t>, </a:t>
            </a:r>
            <a:r>
              <a:rPr lang="en-US" dirty="0" err="1" smtClean="0"/>
              <a:t>escribe</a:t>
            </a:r>
            <a:r>
              <a:rPr lang="en-US" dirty="0" smtClean="0"/>
              <a:t> un </a:t>
            </a:r>
            <a:r>
              <a:rPr lang="en-US" dirty="0" err="1" smtClean="0"/>
              <a:t>diálogo</a:t>
            </a:r>
            <a:r>
              <a:rPr lang="en-US" dirty="0" smtClean="0"/>
              <a:t> con </a:t>
            </a:r>
            <a:r>
              <a:rPr lang="en-US" dirty="0" err="1" smtClean="0"/>
              <a:t>tres</a:t>
            </a:r>
            <a:r>
              <a:rPr lang="en-US" dirty="0" smtClean="0"/>
              <a:t> </a:t>
            </a:r>
            <a:r>
              <a:rPr lang="en-US" dirty="0" err="1" smtClean="0"/>
              <a:t>protagonistas</a:t>
            </a:r>
            <a:r>
              <a:rPr lang="en-US" dirty="0" smtClean="0"/>
              <a:t>: </a:t>
            </a:r>
            <a:r>
              <a:rPr lang="en-US" dirty="0" err="1" smtClean="0"/>
              <a:t>una</a:t>
            </a:r>
            <a:r>
              <a:rPr lang="en-US" dirty="0" smtClean="0"/>
              <a:t> persona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está</a:t>
            </a:r>
            <a:r>
              <a:rPr lang="en-US" dirty="0" smtClean="0"/>
              <a:t> </a:t>
            </a:r>
            <a:r>
              <a:rPr lang="en-US" dirty="0" err="1" smtClean="0"/>
              <a:t>sufriendo</a:t>
            </a:r>
            <a:r>
              <a:rPr lang="en-US" dirty="0" smtClean="0"/>
              <a:t> un </a:t>
            </a:r>
            <a:r>
              <a:rPr lang="en-US" dirty="0" err="1" smtClean="0"/>
              <a:t>ataque</a:t>
            </a:r>
            <a:r>
              <a:rPr lang="en-US" dirty="0" smtClean="0"/>
              <a:t> cerebral y no </a:t>
            </a:r>
            <a:r>
              <a:rPr lang="en-US" dirty="0" err="1" smtClean="0"/>
              <a:t>habla</a:t>
            </a:r>
            <a:r>
              <a:rPr lang="en-US" dirty="0" smtClean="0"/>
              <a:t> </a:t>
            </a:r>
            <a:r>
              <a:rPr lang="en-US" dirty="0" err="1" smtClean="0"/>
              <a:t>inglés</a:t>
            </a:r>
            <a:r>
              <a:rPr lang="en-US" dirty="0" smtClean="0"/>
              <a:t>, un amigo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habla</a:t>
            </a:r>
            <a:r>
              <a:rPr lang="en-US" dirty="0" smtClean="0"/>
              <a:t> </a:t>
            </a:r>
            <a:r>
              <a:rPr lang="en-US" dirty="0" err="1" smtClean="0"/>
              <a:t>tanto</a:t>
            </a:r>
            <a:r>
              <a:rPr lang="en-US" dirty="0" smtClean="0"/>
              <a:t> </a:t>
            </a:r>
            <a:r>
              <a:rPr lang="en-US" dirty="0" err="1" smtClean="0"/>
              <a:t>inglés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</a:t>
            </a:r>
            <a:r>
              <a:rPr lang="en-US" dirty="0" err="1" smtClean="0"/>
              <a:t>español</a:t>
            </a:r>
            <a:r>
              <a:rPr lang="en-US" dirty="0" smtClean="0"/>
              <a:t> y el </a:t>
            </a:r>
            <a:r>
              <a:rPr lang="en-US" dirty="0" err="1" smtClean="0"/>
              <a:t>operador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ha </a:t>
            </a:r>
            <a:r>
              <a:rPr lang="en-US" dirty="0" err="1" smtClean="0"/>
              <a:t>contestado</a:t>
            </a:r>
            <a:r>
              <a:rPr lang="en-US" dirty="0" smtClean="0"/>
              <a:t> la </a:t>
            </a:r>
            <a:r>
              <a:rPr lang="en-US" dirty="0" err="1" smtClean="0"/>
              <a:t>llamada</a:t>
            </a:r>
            <a:r>
              <a:rPr lang="en-US" dirty="0" smtClean="0"/>
              <a:t> al 911. </a:t>
            </a:r>
            <a:r>
              <a:rPr lang="en-US" dirty="0" err="1" smtClean="0"/>
              <a:t>Después</a:t>
            </a:r>
            <a:r>
              <a:rPr lang="en-US" dirty="0" smtClean="0"/>
              <a:t>, </a:t>
            </a:r>
            <a:r>
              <a:rPr lang="en-US" dirty="0" err="1" smtClean="0"/>
              <a:t>escenificad</a:t>
            </a:r>
            <a:r>
              <a:rPr lang="en-US" dirty="0" smtClean="0"/>
              <a:t> la </a:t>
            </a:r>
            <a:r>
              <a:rPr lang="en-US" dirty="0" err="1" smtClean="0"/>
              <a:t>situación</a:t>
            </a:r>
            <a:r>
              <a:rPr lang="en-US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944116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47" y="152718"/>
            <a:ext cx="8686801" cy="1371600"/>
          </a:xfrm>
        </p:spPr>
        <p:txBody>
          <a:bodyPr>
            <a:normAutofit/>
          </a:bodyPr>
          <a:lstStyle/>
          <a:p>
            <a:pPr lvl="0"/>
            <a:r>
              <a:rPr lang="es-ES" sz="3600" dirty="0"/>
              <a:t>El sistema nervioso </a:t>
            </a:r>
            <a:r>
              <a:rPr lang="es-ES" sz="3600" dirty="0" smtClean="0"/>
              <a:t>central</a:t>
            </a:r>
            <a:r>
              <a:rPr lang="es-ES" sz="3600" dirty="0"/>
              <a:t> </a:t>
            </a:r>
            <a:r>
              <a:rPr lang="es-ES" sz="3600" dirty="0" smtClean="0"/>
              <a:t>está compuesto por: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768265"/>
            <a:ext cx="8153400" cy="2377347"/>
          </a:xfrm>
        </p:spPr>
        <p:txBody>
          <a:bodyPr/>
          <a:lstStyle/>
          <a:p>
            <a:r>
              <a:rPr lang="es-ES" sz="3600" dirty="0"/>
              <a:t>El sistema nervioso </a:t>
            </a:r>
            <a:r>
              <a:rPr lang="es-ES" sz="3600" dirty="0" smtClean="0"/>
              <a:t>central</a:t>
            </a:r>
          </a:p>
          <a:p>
            <a:pPr marL="0" indent="0">
              <a:buNone/>
            </a:pPr>
            <a:endParaRPr lang="en-US" sz="3600" dirty="0"/>
          </a:p>
          <a:p>
            <a:r>
              <a:rPr lang="es-ES" sz="3600" dirty="0" smtClean="0"/>
              <a:t>El </a:t>
            </a:r>
            <a:r>
              <a:rPr lang="es-ES" sz="3600" dirty="0"/>
              <a:t>sistema nervioso </a:t>
            </a:r>
            <a:r>
              <a:rPr lang="es-ES" sz="3600" dirty="0" smtClean="0"/>
              <a:t>periférico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239151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081" y="152718"/>
            <a:ext cx="8597968" cy="1371600"/>
          </a:xfrm>
        </p:spPr>
        <p:txBody>
          <a:bodyPr>
            <a:normAutofit/>
          </a:bodyPr>
          <a:lstStyle/>
          <a:p>
            <a:pPr lvl="0"/>
            <a:r>
              <a:rPr lang="es-ES" sz="3400" dirty="0"/>
              <a:t>El sistema nervioso central está compuesto por:</a:t>
            </a:r>
            <a:endParaRPr lang="en-US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2123070"/>
            <a:ext cx="8153400" cy="2545412"/>
          </a:xfrm>
        </p:spPr>
        <p:txBody>
          <a:bodyPr/>
          <a:lstStyle/>
          <a:p>
            <a:r>
              <a:rPr lang="es-ES" sz="3200" dirty="0"/>
              <a:t>El sistema nervioso </a:t>
            </a:r>
            <a:r>
              <a:rPr lang="es-ES" sz="3200" dirty="0" smtClean="0"/>
              <a:t>central</a:t>
            </a:r>
            <a:r>
              <a:rPr lang="es-ES" sz="3200" dirty="0"/>
              <a:t> </a:t>
            </a:r>
            <a:r>
              <a:rPr lang="es-ES" sz="3200" dirty="0" smtClean="0"/>
              <a:t>está compuesto </a:t>
            </a:r>
            <a:r>
              <a:rPr lang="es-ES" sz="3200" dirty="0"/>
              <a:t>por </a:t>
            </a:r>
            <a:endParaRPr lang="en-US" sz="3200" dirty="0"/>
          </a:p>
          <a:p>
            <a:pPr lvl="1"/>
            <a:r>
              <a:rPr lang="es-ES" sz="3200" dirty="0"/>
              <a:t>El </a:t>
            </a:r>
            <a:r>
              <a:rPr lang="es-ES" sz="3200" dirty="0" smtClean="0"/>
              <a:t>encéfalo</a:t>
            </a:r>
            <a:endParaRPr lang="es-ES" sz="3200" dirty="0"/>
          </a:p>
          <a:p>
            <a:pPr lvl="1"/>
            <a:r>
              <a:rPr lang="es-ES" sz="3200" dirty="0" smtClean="0"/>
              <a:t>La </a:t>
            </a:r>
            <a:r>
              <a:rPr lang="es-ES" sz="3200" dirty="0"/>
              <a:t>médula espinal (localizada dentro de la columna vertebral)</a:t>
            </a:r>
            <a:endParaRPr lang="en-US" sz="3200" dirty="0"/>
          </a:p>
          <a:p>
            <a:pPr lvl="0"/>
            <a:endParaRPr lang="en-US" dirty="0" smtClean="0"/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0209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095957" cy="1371600"/>
          </a:xfrm>
        </p:spPr>
        <p:txBody>
          <a:bodyPr>
            <a:normAutofit/>
          </a:bodyPr>
          <a:lstStyle/>
          <a:p>
            <a:pPr lvl="0"/>
            <a:r>
              <a:rPr lang="es-ES" sz="3200" dirty="0"/>
              <a:t>El sistema nervioso </a:t>
            </a:r>
            <a:r>
              <a:rPr lang="es-ES" sz="3200" dirty="0" smtClean="0"/>
              <a:t>central</a:t>
            </a:r>
            <a:r>
              <a:rPr lang="es-ES" sz="3200" dirty="0"/>
              <a:t> </a:t>
            </a:r>
            <a:r>
              <a:rPr lang="es-ES" sz="3200" dirty="0" smtClean="0"/>
              <a:t>está compuesto por: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sz="2800" dirty="0"/>
              <a:t>El sistema nervioso central, compuesto por </a:t>
            </a:r>
            <a:endParaRPr lang="en-US" sz="2800" dirty="0"/>
          </a:p>
          <a:p>
            <a:pPr lvl="1"/>
            <a:r>
              <a:rPr lang="es-ES" sz="2800" dirty="0"/>
              <a:t>El encéfalo formado  </a:t>
            </a:r>
            <a:r>
              <a:rPr lang="es-ES" sz="2800" dirty="0" smtClean="0"/>
              <a:t>por:</a:t>
            </a:r>
            <a:endParaRPr lang="en-US" sz="2800" dirty="0"/>
          </a:p>
          <a:p>
            <a:pPr lvl="2"/>
            <a:r>
              <a:rPr lang="es-ES" sz="2800" dirty="0"/>
              <a:t>El cerebro</a:t>
            </a:r>
            <a:endParaRPr lang="en-US" sz="2800" dirty="0"/>
          </a:p>
          <a:p>
            <a:pPr lvl="2"/>
            <a:r>
              <a:rPr lang="es-ES" sz="2800" dirty="0"/>
              <a:t>El cerebelo (ayuda a coordinar los movimientos)</a:t>
            </a:r>
            <a:endParaRPr lang="en-US" sz="2800" dirty="0"/>
          </a:p>
          <a:p>
            <a:pPr lvl="2"/>
            <a:r>
              <a:rPr lang="es-ES" sz="2800" dirty="0"/>
              <a:t>El tronco del cerebelo (que conecta con la médula espinal</a:t>
            </a:r>
            <a:r>
              <a:rPr lang="es-ES" sz="2800" dirty="0" smtClean="0"/>
              <a:t>)</a:t>
            </a:r>
          </a:p>
          <a:p>
            <a:pPr lvl="2"/>
            <a:endParaRPr lang="en-US" sz="2800" dirty="0"/>
          </a:p>
          <a:p>
            <a:pPr lvl="1"/>
            <a:r>
              <a:rPr lang="es-ES" sz="2800" dirty="0"/>
              <a:t>La médula espinal (localizada dentro de la columna vertebral)</a:t>
            </a:r>
            <a:endParaRPr lang="en-US" sz="2800" dirty="0"/>
          </a:p>
          <a:p>
            <a:pPr lvl="0"/>
            <a:endParaRPr lang="en-US" dirty="0" smtClean="0"/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5357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112034" cy="1371600"/>
          </a:xfrm>
        </p:spPr>
        <p:txBody>
          <a:bodyPr/>
          <a:lstStyle/>
          <a:p>
            <a:r>
              <a:rPr lang="en-US" dirty="0" err="1" smtClean="0"/>
              <a:t>Partes</a:t>
            </a:r>
            <a:r>
              <a:rPr lang="en-US" dirty="0" smtClean="0"/>
              <a:t> del </a:t>
            </a:r>
            <a:r>
              <a:rPr lang="en-US" dirty="0" err="1" smtClean="0"/>
              <a:t>encéfalo</a:t>
            </a:r>
            <a:endParaRPr lang="en-US" dirty="0"/>
          </a:p>
        </p:txBody>
      </p:sp>
      <p:pic>
        <p:nvPicPr>
          <p:cNvPr id="6" name="Content Placeholder 5" descr="cerebero.jpg"/>
          <p:cNvPicPr>
            <a:picLocks noGrp="1" noChangeAspect="1"/>
          </p:cNvPicPr>
          <p:nvPr>
            <p:ph sz="quarter" idx="1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10" t="19203" r="21254" b="18703"/>
          <a:stretch/>
        </p:blipFill>
        <p:spPr>
          <a:xfrm>
            <a:off x="1005464" y="1524318"/>
            <a:ext cx="6826580" cy="5045371"/>
          </a:xfrm>
        </p:spPr>
      </p:pic>
    </p:spTree>
    <p:extLst>
      <p:ext uri="{BB962C8B-B14F-4D97-AF65-F5344CB8AC3E}">
        <p14:creationId xmlns:p14="http://schemas.microsoft.com/office/powerpoint/2010/main" val="579930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686801" cy="1371600"/>
          </a:xfrm>
        </p:spPr>
        <p:txBody>
          <a:bodyPr>
            <a:normAutofit/>
          </a:bodyPr>
          <a:lstStyle/>
          <a:p>
            <a:pPr lvl="0"/>
            <a:r>
              <a:rPr lang="es-ES" sz="3400" dirty="0"/>
              <a:t>El sistema nervioso </a:t>
            </a:r>
            <a:r>
              <a:rPr lang="es-ES" sz="3400" dirty="0" smtClean="0"/>
              <a:t>central</a:t>
            </a:r>
            <a:r>
              <a:rPr lang="es-ES" sz="3400" dirty="0"/>
              <a:t> </a:t>
            </a:r>
            <a:r>
              <a:rPr lang="es-ES" sz="3400" dirty="0" smtClean="0"/>
              <a:t>está compuesto por:</a:t>
            </a:r>
            <a:endParaRPr lang="en-US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199" y="1600200"/>
            <a:ext cx="8488374" cy="5010370"/>
          </a:xfrm>
        </p:spPr>
        <p:txBody>
          <a:bodyPr/>
          <a:lstStyle/>
          <a:p>
            <a:r>
              <a:rPr lang="es-ES" dirty="0"/>
              <a:t>El sistema nervioso </a:t>
            </a:r>
            <a:r>
              <a:rPr lang="es-ES" dirty="0" smtClean="0"/>
              <a:t>central</a:t>
            </a:r>
            <a:r>
              <a:rPr lang="es-ES" dirty="0"/>
              <a:t> </a:t>
            </a:r>
            <a:r>
              <a:rPr lang="es-ES" dirty="0" smtClean="0"/>
              <a:t>está compuesto </a:t>
            </a:r>
            <a:r>
              <a:rPr lang="es-ES" dirty="0"/>
              <a:t>por </a:t>
            </a:r>
            <a:endParaRPr lang="en-US" dirty="0"/>
          </a:p>
          <a:p>
            <a:pPr lvl="1"/>
            <a:r>
              <a:rPr lang="es-ES" dirty="0"/>
              <a:t>El encéfalo formado  </a:t>
            </a:r>
            <a:r>
              <a:rPr lang="es-ES" dirty="0" smtClean="0"/>
              <a:t>por:</a:t>
            </a:r>
            <a:endParaRPr lang="en-US" dirty="0"/>
          </a:p>
          <a:p>
            <a:pPr lvl="2"/>
            <a:r>
              <a:rPr lang="es-ES" dirty="0"/>
              <a:t>El cerebro</a:t>
            </a:r>
            <a:endParaRPr lang="en-US" dirty="0"/>
          </a:p>
          <a:p>
            <a:pPr lvl="2"/>
            <a:r>
              <a:rPr lang="es-ES" dirty="0"/>
              <a:t>El cerebelo (ayuda a coordinar los movimientos)</a:t>
            </a:r>
            <a:endParaRPr lang="en-US" dirty="0"/>
          </a:p>
          <a:p>
            <a:pPr lvl="2"/>
            <a:r>
              <a:rPr lang="es-ES" dirty="0"/>
              <a:t>El tronco del cerebelo (que conecta con la médula espinal</a:t>
            </a:r>
            <a:r>
              <a:rPr lang="es-ES" dirty="0" smtClean="0"/>
              <a:t>)</a:t>
            </a:r>
          </a:p>
          <a:p>
            <a:pPr lvl="2"/>
            <a:endParaRPr lang="en-US" dirty="0"/>
          </a:p>
          <a:p>
            <a:pPr lvl="1"/>
            <a:r>
              <a:rPr lang="es-ES" dirty="0"/>
              <a:t>La médula espinal (localizada dentro de la columna vertebral</a:t>
            </a:r>
            <a:r>
              <a:rPr lang="es-ES" dirty="0" smtClean="0"/>
              <a:t>)</a:t>
            </a:r>
          </a:p>
          <a:p>
            <a:r>
              <a:rPr lang="es-ES" dirty="0"/>
              <a:t>El sistema nervioso </a:t>
            </a:r>
            <a:r>
              <a:rPr lang="es-ES" dirty="0" smtClean="0"/>
              <a:t>periférico</a:t>
            </a:r>
            <a:r>
              <a:rPr lang="es-ES" dirty="0"/>
              <a:t> </a:t>
            </a:r>
            <a:r>
              <a:rPr lang="es-ES" dirty="0" smtClean="0"/>
              <a:t>está compuesto </a:t>
            </a:r>
            <a:r>
              <a:rPr lang="es-ES" dirty="0"/>
              <a:t>por</a:t>
            </a:r>
            <a:endParaRPr lang="en-US" dirty="0"/>
          </a:p>
          <a:p>
            <a:pPr lvl="1"/>
            <a:r>
              <a:rPr lang="es-ES" dirty="0"/>
              <a:t>Los nervios que conectan el sistema nervioso central con el resto del cuerpo</a:t>
            </a:r>
            <a:endParaRPr lang="en-US" dirty="0"/>
          </a:p>
          <a:p>
            <a:pPr lvl="1"/>
            <a:endParaRPr lang="en-US" dirty="0"/>
          </a:p>
          <a:p>
            <a:pPr lvl="0"/>
            <a:endParaRPr lang="en-US" dirty="0" smtClean="0"/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3285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56731" cy="1371600"/>
          </a:xfrm>
        </p:spPr>
        <p:txBody>
          <a:bodyPr>
            <a:normAutofit/>
          </a:bodyPr>
          <a:lstStyle/>
          <a:p>
            <a:r>
              <a:rPr lang="es-ES" sz="2800" dirty="0"/>
              <a:t>El sistema nervioso se divide en dos grandes </a:t>
            </a:r>
            <a:r>
              <a:rPr lang="es-ES" sz="2800" dirty="0" smtClean="0"/>
              <a:t>secciones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60530" y="2029701"/>
            <a:ext cx="8153400" cy="2806847"/>
          </a:xfrm>
        </p:spPr>
        <p:txBody>
          <a:bodyPr/>
          <a:lstStyle/>
          <a:p>
            <a:r>
              <a:rPr lang="es-ES" dirty="0" smtClean="0"/>
              <a:t>Sistema </a:t>
            </a:r>
            <a:r>
              <a:rPr lang="es-ES" dirty="0"/>
              <a:t>nervioso autónomo </a:t>
            </a:r>
            <a:r>
              <a:rPr lang="es-ES" dirty="0" smtClean="0"/>
              <a:t>(</a:t>
            </a:r>
            <a:r>
              <a:rPr lang="es-ES_tradnl" dirty="0"/>
              <a:t>también llamado </a:t>
            </a:r>
            <a:r>
              <a:rPr lang="es-ES_tradnl" dirty="0" smtClean="0"/>
              <a:t>sistema </a:t>
            </a:r>
            <a:r>
              <a:rPr lang="es-ES_tradnl" dirty="0"/>
              <a:t>nervioso visceral</a:t>
            </a:r>
            <a:r>
              <a:rPr lang="es-ES_tradnl" dirty="0" smtClean="0"/>
              <a:t>)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s-ES" dirty="0"/>
              <a:t>Sistema nervioso somático </a:t>
            </a:r>
            <a:r>
              <a:rPr lang="es-ES_tradnl" dirty="0"/>
              <a:t>(también llamado sistema nervioso de la vida de relación)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8281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56731" cy="1371600"/>
          </a:xfrm>
        </p:spPr>
        <p:txBody>
          <a:bodyPr>
            <a:normAutofit/>
          </a:bodyPr>
          <a:lstStyle/>
          <a:p>
            <a:r>
              <a:rPr lang="es-ES" sz="2900" dirty="0"/>
              <a:t>El sistema nervioso se divide en dos grandes </a:t>
            </a:r>
            <a:r>
              <a:rPr lang="es-ES" sz="2900" dirty="0" smtClean="0"/>
              <a:t>secciones</a:t>
            </a:r>
            <a:endParaRPr lang="en-US" sz="29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dirty="0" smtClean="0"/>
              <a:t>Sistema </a:t>
            </a:r>
            <a:r>
              <a:rPr lang="es-ES" dirty="0"/>
              <a:t>nervioso autónomo </a:t>
            </a:r>
            <a:r>
              <a:rPr lang="es-ES" dirty="0" smtClean="0"/>
              <a:t>(</a:t>
            </a:r>
            <a:r>
              <a:rPr lang="es-ES_tradnl" dirty="0"/>
              <a:t>también llamado </a:t>
            </a:r>
            <a:r>
              <a:rPr lang="es-ES_tradnl" dirty="0" smtClean="0"/>
              <a:t>sistema </a:t>
            </a:r>
            <a:r>
              <a:rPr lang="es-ES_tradnl" dirty="0"/>
              <a:t>nervioso visceral)</a:t>
            </a:r>
            <a:endParaRPr lang="en-US" dirty="0"/>
          </a:p>
          <a:p>
            <a:pPr lvl="1"/>
            <a:r>
              <a:rPr lang="es-ES" dirty="0"/>
              <a:t>Regula todas las actividades involuntarias o inconscientes, como la digestión, la respiración, etc</a:t>
            </a:r>
            <a:r>
              <a:rPr lang="es-ES" dirty="0" smtClean="0"/>
              <a:t>.</a:t>
            </a:r>
          </a:p>
          <a:p>
            <a:pPr marL="366713" lvl="1" indent="0">
              <a:buNone/>
            </a:pPr>
            <a:endParaRPr lang="en-US" dirty="0"/>
          </a:p>
          <a:p>
            <a:r>
              <a:rPr lang="es-ES" dirty="0"/>
              <a:t>Sistema nervioso somático </a:t>
            </a:r>
            <a:r>
              <a:rPr lang="es-ES_tradnl" dirty="0"/>
              <a:t>(también llamado sistema nervioso de la vida de relación)</a:t>
            </a:r>
            <a:endParaRPr lang="en-US" dirty="0"/>
          </a:p>
          <a:p>
            <a:pPr lvl="1"/>
            <a:r>
              <a:rPr lang="es-ES" dirty="0"/>
              <a:t>Regula todas las actividades voluntarias o conscientes, como el trasladarse de un lugar a otro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4156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El sistema nervioso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11612" y="2036912"/>
            <a:ext cx="3842125" cy="430394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450574" y="6480313"/>
            <a:ext cx="159210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50" dirty="0" smtClean="0"/>
              <a:t>Fuente de la imagen: CDC</a:t>
            </a:r>
            <a:endParaRPr lang="en-US" sz="1050" dirty="0"/>
          </a:p>
        </p:txBody>
      </p:sp>
      <p:sp>
        <p:nvSpPr>
          <p:cNvPr id="6" name="TextBox 5"/>
          <p:cNvSpPr txBox="1"/>
          <p:nvPr/>
        </p:nvSpPr>
        <p:spPr>
          <a:xfrm>
            <a:off x="612647" y="2557669"/>
            <a:ext cx="267389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smtClean="0"/>
              <a:t>¿A qué partes del sistema nervioso pertenecen el cerebro, la médula espinal y los nervios?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3392352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os adjetivos">
  <a:themeElements>
    <a:clrScheme name="Custom 4">
      <a:dk1>
        <a:srgbClr val="94031A"/>
      </a:dk1>
      <a:lt1>
        <a:sysClr val="window" lastClr="FFFFFF"/>
      </a:lt1>
      <a:dk2>
        <a:srgbClr val="F6FCFF"/>
      </a:dk2>
      <a:lt2>
        <a:srgbClr val="EBDDC3"/>
      </a:lt2>
      <a:accent1>
        <a:srgbClr val="D20C11"/>
      </a:accent1>
      <a:accent2>
        <a:srgbClr val="060600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Custom 4">
    <a:dk1>
      <a:srgbClr val="94031A"/>
    </a:dk1>
    <a:lt1>
      <a:sysClr val="window" lastClr="FFFFFF"/>
    </a:lt1>
    <a:dk2>
      <a:srgbClr val="F6FCFF"/>
    </a:dk2>
    <a:lt2>
      <a:srgbClr val="EBDDC3"/>
    </a:lt2>
    <a:accent1>
      <a:srgbClr val="D20C11"/>
    </a:accent1>
    <a:accent2>
      <a:srgbClr val="060600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Los adjetivos.thmx</Template>
  <TotalTime>417</TotalTime>
  <Words>850</Words>
  <Application>Microsoft Office PowerPoint</Application>
  <PresentationFormat>On-screen Show (4:3)</PresentationFormat>
  <Paragraphs>100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Los adjetivos</vt:lpstr>
      <vt:lpstr>     Capítulo 6 El sistema nervioso </vt:lpstr>
      <vt:lpstr>El sistema nervioso central está compuesto por:</vt:lpstr>
      <vt:lpstr>El sistema nervioso central está compuesto por:</vt:lpstr>
      <vt:lpstr>El sistema nervioso central está compuesto por:</vt:lpstr>
      <vt:lpstr>Partes del encéfalo</vt:lpstr>
      <vt:lpstr>El sistema nervioso central está compuesto por:</vt:lpstr>
      <vt:lpstr>El sistema nervioso se divide en dos grandes secciones</vt:lpstr>
      <vt:lpstr>El sistema nervioso se divide en dos grandes secciones</vt:lpstr>
      <vt:lpstr>El sistema nervioso</vt:lpstr>
      <vt:lpstr>¿Cómo funciona?</vt:lpstr>
      <vt:lpstr>Es lo mismo</vt:lpstr>
      <vt:lpstr>PowerPoint Presentation</vt:lpstr>
      <vt:lpstr>¿Qué es un derrame cerebral?</vt:lpstr>
      <vt:lpstr>Síntomas</vt:lpstr>
      <vt:lpstr>Efectos</vt:lpstr>
      <vt:lpstr>¿Qué se debe hacer?</vt:lpstr>
      <vt:lpstr>¿Por qué es necesario actuar rápidamente?</vt:lpstr>
      <vt:lpstr>Ataque cerebral: Factores de riesgo </vt:lpstr>
      <vt:lpstr>Prácticas</vt:lpstr>
    </vt:vector>
  </TitlesOfParts>
  <Company>Weber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El sistema nervioso </dc:title>
  <dc:creator>Alicia Giralt</dc:creator>
  <cp:lastModifiedBy>EH408</cp:lastModifiedBy>
  <cp:revision>23</cp:revision>
  <dcterms:created xsi:type="dcterms:W3CDTF">2011-10-04T00:34:21Z</dcterms:created>
  <dcterms:modified xsi:type="dcterms:W3CDTF">2012-12-20T23:07:15Z</dcterms:modified>
</cp:coreProperties>
</file>